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6" r:id="rId4"/>
    <p:sldId id="287" r:id="rId5"/>
    <p:sldId id="289" r:id="rId6"/>
    <p:sldId id="290" r:id="rId7"/>
    <p:sldId id="294" r:id="rId8"/>
    <p:sldId id="291" r:id="rId9"/>
    <p:sldId id="283" r:id="rId10"/>
    <p:sldId id="301" r:id="rId11"/>
    <p:sldId id="288" r:id="rId12"/>
    <p:sldId id="284" r:id="rId13"/>
    <p:sldId id="273" r:id="rId14"/>
    <p:sldId id="299" r:id="rId15"/>
    <p:sldId id="300" r:id="rId16"/>
    <p:sldId id="285" r:id="rId17"/>
    <p:sldId id="272" r:id="rId18"/>
    <p:sldId id="281" r:id="rId19"/>
    <p:sldId id="298" r:id="rId20"/>
    <p:sldId id="286" r:id="rId21"/>
    <p:sldId id="282" r:id="rId22"/>
    <p:sldId id="297" r:id="rId23"/>
    <p:sldId id="259" r:id="rId24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5"/>
    </p:embeddedFont>
    <p:embeddedFont>
      <p:font typeface="G마켓 산스 TTF Medium" panose="020000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D3C0"/>
    <a:srgbClr val="BED0C5"/>
    <a:srgbClr val="C4D2CD"/>
    <a:srgbClr val="ACC4B6"/>
    <a:srgbClr val="D7E5DA"/>
    <a:srgbClr val="8CAE9A"/>
    <a:srgbClr val="6C987E"/>
    <a:srgbClr val="DEEAE1"/>
    <a:srgbClr val="89AD98"/>
    <a:srgbClr val="9FB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F5C1A-0629-4CBB-95EA-55D13726F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11B2CE-03F7-4A44-8C07-E0CF4F8EF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0859D-6C5D-4A1A-8D40-2D3C765C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C3C9C-6C14-4173-969D-0807A665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E45D0-F070-4097-BC52-1E4D17FC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34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13022-5A29-405A-9CF1-09868610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51C62D-311E-444F-8AF0-009A96896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FF801-8BA3-4958-932A-012E228C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463FD-9580-44F8-B99F-07FBED29B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402D-A20F-4E22-8C34-4B162AA1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9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101A5A-D890-4EBB-AF22-F4771450E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CBE513-F0D2-4B6E-9AB6-57A77EC7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453FEE-57BB-4C42-97EA-309A72A3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732D4-4405-4266-832D-72680A95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E4FA2-3437-4A6A-A988-2EBE2CE0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3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C18A1-8E88-4454-AB05-7F1F00E5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F772C-78B1-4B01-8E73-5FAB4B29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86037-010B-4764-8E3B-E445A056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46D6C-0C6B-433D-9F6F-FA90262F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2E732-A405-4AE8-A558-3E4A9CE1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4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B4A11-FB39-4F76-9A4F-2E0841F1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D6870-F826-45D4-B31E-26062754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02ABD-8BBC-46B0-B824-6E8221F7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47329-645C-45DD-ADEE-EB93D84C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0B72F-17EF-47D7-9DEB-C034E355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86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115DC-5705-4884-8357-890B5FCA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FF034-D27F-4701-B67D-E85DE5742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0A90C2-21DF-4A13-891D-AF2A61C44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C82E33-E961-4D13-B0DE-B51AE3CD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08398-A85C-418B-8214-4B1BC1DD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0CD8C3-E1EC-4EF9-9F88-A841058C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4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C3CA2-03C2-4BD0-B54A-D59825CD8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A5CC2F-F323-41F4-95BB-19E31ED9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07499B-CAD7-45D4-B433-D26FAE662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C57701-F91C-49EC-A825-89E578529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8B7626-E261-4DBD-9598-33E7EB643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639C38-0903-4194-8AC7-BF11E2F0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DEB5E5-6D84-4F24-912B-FD8409C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705C55-3B7A-42CE-B473-68ABDEE6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4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B1BDA-34D4-4FE1-ADB4-45DD8032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69A3E3-BB29-4D43-B9EA-6B2A5390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F09570-F5A5-4B13-8B98-8B85AFA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BDBBA1-AA6E-4A74-B106-D58EF434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50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121924-F651-4F2A-A6B1-1BEB663D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10BE32-5631-4AC9-A3C3-FEF05F3F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3A119-D0AA-41BF-A863-8461DD24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8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3BFA2-FB86-4DF9-9B51-AF7A8E44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F11B8-EA8D-4D07-98C1-FDE965940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A47FF7-65CD-479C-AC92-A2EC9F7D6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AF8369-28CF-47A0-A05B-658B7842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A7E7A-E0CC-4C9C-8FFF-889C7576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146FBF-EDC5-4CD3-AF56-FAD15199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4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FF23F-F031-4855-8E50-323C7B9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75CD74-37E5-4988-9E6A-9EEE27492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2A1E0B-FB29-4B3F-B20E-6F07565FF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7AA1A-76DC-4671-A975-BE5745F0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4599E-A935-4E3C-BE87-ABA0C08D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E7CC7-5765-471D-B149-65A93167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9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DFC106-66C1-47BA-939D-0C53EB4D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0DFB4-A6FE-4F54-A56E-C80B81338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13A25-74B6-456E-AB66-C4CCAB76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F7D75-2C70-46AF-BFD6-9019214B5BBC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CBEC1-1BB2-469B-A2AE-5E22EE044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B457E-FCB4-4D6A-94B8-CA44BDBAD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ngsaro.kr/portal/ps/psv/psvr/psvre/curationDtl.ps?menuId=PS03352&amp;srchCurationNo=1696" TargetMode="External"/><Relationship Id="rId2" Type="http://schemas.openxmlformats.org/officeDocument/2006/relationships/hyperlink" Target="https://brunch.co.kr/@kakaobank/2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8EC6D-1CE3-4667-9A78-887EE0F165E1}"/>
              </a:ext>
            </a:extLst>
          </p:cNvPr>
          <p:cNvSpPr txBox="1"/>
          <p:nvPr/>
        </p:nvSpPr>
        <p:spPr>
          <a:xfrm>
            <a:off x="1583314" y="1520842"/>
            <a:ext cx="480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8CAE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반려 식물을 위한 어플</a:t>
            </a:r>
            <a:endParaRPr lang="en-US" altLang="ko-KR" sz="3600" b="1" dirty="0">
              <a:solidFill>
                <a:srgbClr val="8CAE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9B8FF8-4276-4512-B63C-AAF4AB27249A}"/>
              </a:ext>
            </a:extLst>
          </p:cNvPr>
          <p:cNvGrpSpPr/>
          <p:nvPr/>
        </p:nvGrpSpPr>
        <p:grpSpPr>
          <a:xfrm>
            <a:off x="628650" y="4980377"/>
            <a:ext cx="11029950" cy="1506148"/>
            <a:chOff x="371475" y="4999427"/>
            <a:chExt cx="11449050" cy="1506148"/>
          </a:xfrm>
        </p:grpSpPr>
        <p:pic>
          <p:nvPicPr>
            <p:cNvPr id="5" name="Picture 2" descr="식물, 자연, 냄비, 화분, 즙이 많은, 선인장, 녹색, 정원, 야외 활동, 유기적인">
              <a:extLst>
                <a:ext uri="{FF2B5EF4-FFF2-40B4-BE49-F238E27FC236}">
                  <a16:creationId xmlns:a16="http://schemas.microsoft.com/office/drawing/2014/main" id="{18EA6E8D-7993-4D62-8541-F4EDF8CCD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00" b="31944"/>
            <a:stretch/>
          </p:blipFill>
          <p:spPr bwMode="auto">
            <a:xfrm>
              <a:off x="371475" y="4999428"/>
              <a:ext cx="6440091" cy="1506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식물, 자연, 냄비, 화분, 즙이 많은, 선인장, 녹색, 정원, 야외 활동, 유기적인">
              <a:extLst>
                <a:ext uri="{FF2B5EF4-FFF2-40B4-BE49-F238E27FC236}">
                  <a16:creationId xmlns:a16="http://schemas.microsoft.com/office/drawing/2014/main" id="{61AA7287-DF61-421E-BA38-E7DB522FE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39" b="5834"/>
            <a:stretch/>
          </p:blipFill>
          <p:spPr bwMode="auto">
            <a:xfrm>
              <a:off x="5380434" y="4999427"/>
              <a:ext cx="6440091" cy="1506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A8E57C-4B05-45FA-BB64-8733290133BF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3B3246-A5D3-4524-ABD3-E9FAD23D46AE}"/>
              </a:ext>
            </a:extLst>
          </p:cNvPr>
          <p:cNvSpPr/>
          <p:nvPr/>
        </p:nvSpPr>
        <p:spPr>
          <a:xfrm rot="10800000">
            <a:off x="1381123" y="1467094"/>
            <a:ext cx="180976" cy="2170018"/>
          </a:xfrm>
          <a:prstGeom prst="rect">
            <a:avLst/>
          </a:prstGeom>
          <a:solidFill>
            <a:srgbClr val="AC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9CA57D3-4233-4678-BA96-4190C44162C9}"/>
              </a:ext>
            </a:extLst>
          </p:cNvPr>
          <p:cNvGrpSpPr/>
          <p:nvPr/>
        </p:nvGrpSpPr>
        <p:grpSpPr>
          <a:xfrm>
            <a:off x="3163626" y="2506724"/>
            <a:ext cx="415528" cy="469454"/>
            <a:chOff x="-2997011" y="1587808"/>
            <a:chExt cx="457200" cy="516535"/>
          </a:xfrm>
          <a:solidFill>
            <a:srgbClr val="D7E5DA"/>
          </a:solidFill>
        </p:grpSpPr>
        <p:sp>
          <p:nvSpPr>
            <p:cNvPr id="38" name="사다리꼴 37">
              <a:extLst>
                <a:ext uri="{FF2B5EF4-FFF2-40B4-BE49-F238E27FC236}">
                  <a16:creationId xmlns:a16="http://schemas.microsoft.com/office/drawing/2014/main" id="{3147823A-1FC4-47D1-88DE-88172A1A340B}"/>
                </a:ext>
              </a:extLst>
            </p:cNvPr>
            <p:cNvSpPr/>
            <p:nvPr/>
          </p:nvSpPr>
          <p:spPr>
            <a:xfrm flipV="1">
              <a:off x="-2997011" y="1787046"/>
              <a:ext cx="457200" cy="317297"/>
            </a:xfrm>
            <a:prstGeom prst="trapezoid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A2DE4917-8BAB-4663-844A-31A13F975EE4}"/>
                </a:ext>
              </a:extLst>
            </p:cNvPr>
            <p:cNvSpPr/>
            <p:nvPr/>
          </p:nvSpPr>
          <p:spPr>
            <a:xfrm>
              <a:off x="-2901049" y="1587808"/>
              <a:ext cx="263728" cy="215532"/>
            </a:xfrm>
            <a:prstGeom prst="hear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D3E733-4F72-FD8A-BCAF-C5E188AD5505}"/>
              </a:ext>
            </a:extLst>
          </p:cNvPr>
          <p:cNvSpPr txBox="1"/>
          <p:nvPr/>
        </p:nvSpPr>
        <p:spPr>
          <a:xfrm>
            <a:off x="1583314" y="2249862"/>
            <a:ext cx="1701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rgbClr val="8CAE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호밍</a:t>
            </a:r>
            <a:endParaRPr lang="en-US" altLang="ko-KR" sz="5400" b="1" dirty="0">
              <a:solidFill>
                <a:srgbClr val="8CAE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83C7D54-A7C9-EC4A-54EF-AC1859910629}"/>
              </a:ext>
            </a:extLst>
          </p:cNvPr>
          <p:cNvSpPr/>
          <p:nvPr/>
        </p:nvSpPr>
        <p:spPr>
          <a:xfrm>
            <a:off x="1381122" y="4428595"/>
            <a:ext cx="1076929" cy="524466"/>
          </a:xfrm>
          <a:prstGeom prst="roundRect">
            <a:avLst/>
          </a:prstGeom>
          <a:solidFill>
            <a:srgbClr val="6C987E"/>
          </a:solidFill>
          <a:ln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정은비</a:t>
            </a:r>
            <a:endParaRPr lang="ko-KR" altLang="en-US" sz="2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156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96111F-C11E-2F08-27C5-8FD59FF63F58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54C4357-7F16-F08E-BE13-E8A4D179C983}"/>
              </a:ext>
            </a:extLst>
          </p:cNvPr>
          <p:cNvSpPr/>
          <p:nvPr/>
        </p:nvSpPr>
        <p:spPr>
          <a:xfrm>
            <a:off x="831809" y="1631327"/>
            <a:ext cx="10512650" cy="4604291"/>
          </a:xfrm>
          <a:prstGeom prst="roundRect">
            <a:avLst/>
          </a:prstGeom>
          <a:solidFill>
            <a:srgbClr val="C4D2CD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EE96A-ADEB-4F83-DAC0-2EB90E778036}"/>
              </a:ext>
            </a:extLst>
          </p:cNvPr>
          <p:cNvSpPr txBox="1"/>
          <p:nvPr/>
        </p:nvSpPr>
        <p:spPr>
          <a:xfrm>
            <a:off x="371475" y="575846"/>
            <a:ext cx="2172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29E99-A7AB-2ED7-9739-2A7C8DF9D768}"/>
              </a:ext>
            </a:extLst>
          </p:cNvPr>
          <p:cNvSpPr txBox="1"/>
          <p:nvPr/>
        </p:nvSpPr>
        <p:spPr>
          <a:xfrm>
            <a:off x="371475" y="1033990"/>
            <a:ext cx="2076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설문조사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F64CB0-84B5-EF16-F5E8-C0CE99FE1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44" y="4070677"/>
            <a:ext cx="4453531" cy="18729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7D3762-53A5-9935-292C-4ACD1D2A4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44" y="1921696"/>
            <a:ext cx="4453531" cy="1879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95B0C6-7953-5C0E-F292-022AEF2D6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61" y="1921697"/>
            <a:ext cx="4312924" cy="18522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76B900-FB3F-C36C-D8C0-66FDC2BFB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62" y="4070677"/>
            <a:ext cx="4312923" cy="18522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0822E3-A0D4-0EFF-DCC1-0D44DA272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02" y="4748954"/>
            <a:ext cx="1670744" cy="21407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5E0AED3-5ED5-EBFC-8314-6F005DDB1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08" y="4518580"/>
            <a:ext cx="1670743" cy="21407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6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96111F-C11E-2F08-27C5-8FD59FF63F58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54C4357-7F16-F08E-BE13-E8A4D179C983}"/>
              </a:ext>
            </a:extLst>
          </p:cNvPr>
          <p:cNvSpPr/>
          <p:nvPr/>
        </p:nvSpPr>
        <p:spPr>
          <a:xfrm>
            <a:off x="831809" y="1631327"/>
            <a:ext cx="10512650" cy="4604291"/>
          </a:xfrm>
          <a:prstGeom prst="roundRect">
            <a:avLst/>
          </a:prstGeom>
          <a:solidFill>
            <a:srgbClr val="C4D2CD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E93BF5-5F87-658E-5531-DF8C49FF3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49" y="1926337"/>
            <a:ext cx="4469926" cy="1879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8DEA4F-CB35-F822-9BBF-E966BE30A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22" y="2591268"/>
            <a:ext cx="1756879" cy="193615"/>
          </a:xfrm>
          <a:prstGeom prst="rect">
            <a:avLst/>
          </a:prstGeom>
          <a:ln w="63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C0B96F-422F-408A-C4ED-72BA0D8D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22" y="2397654"/>
            <a:ext cx="1756880" cy="19361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F614BD-0E07-3C1F-8136-C9E5F4291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31" y="4024128"/>
            <a:ext cx="4465244" cy="1879024"/>
          </a:xfrm>
          <a:prstGeom prst="rect">
            <a:avLst/>
          </a:prstGeom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21973C7B-E6DE-CEAB-BAA3-495728216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06" y="2688075"/>
            <a:ext cx="5139621" cy="2456372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668C73A1-91FE-BE23-8729-FCAB5EEE36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59529"/>
            <a:ext cx="3159687" cy="438846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94600361-1822-C20A-E4FF-5351C9AD5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06" y="4707163"/>
            <a:ext cx="3484935" cy="454557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1E993C1E-924E-4CAD-C336-E496662DF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06" y="3579850"/>
            <a:ext cx="3756511" cy="4899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6E5CB6-E63C-D82E-A285-976E7AF2DA48}"/>
              </a:ext>
            </a:extLst>
          </p:cNvPr>
          <p:cNvSpPr txBox="1"/>
          <p:nvPr/>
        </p:nvSpPr>
        <p:spPr>
          <a:xfrm>
            <a:off x="371475" y="575846"/>
            <a:ext cx="2172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조사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919253-A643-F1F7-4D09-E07BA4C11CC3}"/>
              </a:ext>
            </a:extLst>
          </p:cNvPr>
          <p:cNvSpPr txBox="1"/>
          <p:nvPr/>
        </p:nvSpPr>
        <p:spPr>
          <a:xfrm>
            <a:off x="371475" y="1033990"/>
            <a:ext cx="2076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설문조사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D6DDB7-FE5B-9D32-C8A6-AE7E14FB48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77" y="4434855"/>
            <a:ext cx="1706463" cy="27230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55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F9177-8A50-0A16-B7B6-13BBD92BC87D}"/>
              </a:ext>
            </a:extLst>
          </p:cNvPr>
          <p:cNvSpPr txBox="1"/>
          <p:nvPr/>
        </p:nvSpPr>
        <p:spPr>
          <a:xfrm>
            <a:off x="4586007" y="2766630"/>
            <a:ext cx="635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</p:spTree>
    <p:extLst>
      <p:ext uri="{BB962C8B-B14F-4D97-AF65-F5344CB8AC3E}">
        <p14:creationId xmlns:p14="http://schemas.microsoft.com/office/powerpoint/2010/main" val="16009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84004E0-9E96-B5F5-7A78-77CA3E2B12AE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1119C-DEDE-557E-5EC2-9BA6E1F68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7" y="1337788"/>
            <a:ext cx="3363923" cy="3363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C4954-92C8-D0E6-6B63-BC5C69BDDB8A}"/>
              </a:ext>
            </a:extLst>
          </p:cNvPr>
          <p:cNvSpPr txBox="1"/>
          <p:nvPr/>
        </p:nvSpPr>
        <p:spPr>
          <a:xfrm>
            <a:off x="496929" y="586842"/>
            <a:ext cx="248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71D9E-5FCE-FB1F-3AF9-AB3E5B578F51}"/>
              </a:ext>
            </a:extLst>
          </p:cNvPr>
          <p:cNvSpPr txBox="1"/>
          <p:nvPr/>
        </p:nvSpPr>
        <p:spPr>
          <a:xfrm>
            <a:off x="1738138" y="4724260"/>
            <a:ext cx="2092239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 소민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        28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직업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프리랜서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C61FF-0A57-D7FA-94FE-1A5412E76A1B}"/>
              </a:ext>
            </a:extLst>
          </p:cNvPr>
          <p:cNvSpPr/>
          <p:nvPr/>
        </p:nvSpPr>
        <p:spPr>
          <a:xfrm>
            <a:off x="4751409" y="1261450"/>
            <a:ext cx="6360288" cy="1192192"/>
          </a:xfrm>
          <a:prstGeom prst="rect">
            <a:avLst/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프리랜서로서 집안의 생활을 오랫동안 함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정서적 외로움이 커져서 무언가를 기르고 싶어함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26AB0-E37F-5CF9-845B-C80E4EBD255C}"/>
              </a:ext>
            </a:extLst>
          </p:cNvPr>
          <p:cNvSpPr/>
          <p:nvPr/>
        </p:nvSpPr>
        <p:spPr>
          <a:xfrm>
            <a:off x="4751409" y="301974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어떤 식물을 길러야 하는지 지식이 부족함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처음 식물을 기르는 것이라 자신이 없음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DFA40-E55F-1BAF-1369-55853165820E}"/>
              </a:ext>
            </a:extLst>
          </p:cNvPr>
          <p:cNvSpPr/>
          <p:nvPr/>
        </p:nvSpPr>
        <p:spPr>
          <a:xfrm>
            <a:off x="4751409" y="481050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초보자도 쉽게 기를 수 있는 식물을 추천 해주 길 원함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식물을 관리하는 방법을 보여주길 원함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6D707-B8FF-BD0D-E043-8415A204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147151">
            <a:off x="10677715" y="5054262"/>
            <a:ext cx="1094390" cy="1641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3ADDE9-7EF9-9369-5EE1-D6DE389DE570}"/>
              </a:ext>
            </a:extLst>
          </p:cNvPr>
          <p:cNvSpPr txBox="1"/>
          <p:nvPr/>
        </p:nvSpPr>
        <p:spPr>
          <a:xfrm>
            <a:off x="4751409" y="84795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행동변수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69B25-6DD9-2FD3-A7AD-4C906F860B99}"/>
              </a:ext>
            </a:extLst>
          </p:cNvPr>
          <p:cNvSpPr txBox="1"/>
          <p:nvPr/>
        </p:nvSpPr>
        <p:spPr>
          <a:xfrm>
            <a:off x="4748914" y="257499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불편사항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2D24F-4746-E85F-12A6-15A3E21F096B}"/>
              </a:ext>
            </a:extLst>
          </p:cNvPr>
          <p:cNvSpPr txBox="1"/>
          <p:nvPr/>
        </p:nvSpPr>
        <p:spPr>
          <a:xfrm>
            <a:off x="4748914" y="440346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희망사항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E2B19-2B0E-59BC-372F-0C369576D9F2}"/>
              </a:ext>
            </a:extLst>
          </p:cNvPr>
          <p:cNvSpPr txBox="1"/>
          <p:nvPr/>
        </p:nvSpPr>
        <p:spPr>
          <a:xfrm>
            <a:off x="496929" y="1048151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263019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84004E0-9E96-B5F5-7A78-77CA3E2B12AE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71D9E-5FCE-FB1F-3AF9-AB3E5B578F51}"/>
              </a:ext>
            </a:extLst>
          </p:cNvPr>
          <p:cNvSpPr txBox="1"/>
          <p:nvPr/>
        </p:nvSpPr>
        <p:spPr>
          <a:xfrm>
            <a:off x="1686052" y="4725314"/>
            <a:ext cx="2061783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박 현민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        23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직업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대학생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C61FF-0A57-D7FA-94FE-1A5412E76A1B}"/>
              </a:ext>
            </a:extLst>
          </p:cNvPr>
          <p:cNvSpPr/>
          <p:nvPr/>
        </p:nvSpPr>
        <p:spPr>
          <a:xfrm>
            <a:off x="4751409" y="1261450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자취 후 본인 생활공간에 대해 인테리어의 관심도가 높아짐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최근 떠오르는 식물 인테리어에 관심이 있음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26AB0-E37F-5CF9-845B-C80E4EBD255C}"/>
              </a:ext>
            </a:extLst>
          </p:cNvPr>
          <p:cNvSpPr/>
          <p:nvPr/>
        </p:nvSpPr>
        <p:spPr>
          <a:xfrm>
            <a:off x="4751409" y="301974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인테리어가 처음이라 어떤 식물이 적합 한지 지식이 부족함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DFA40-E55F-1BAF-1369-55853165820E}"/>
              </a:ext>
            </a:extLst>
          </p:cNvPr>
          <p:cNvSpPr/>
          <p:nvPr/>
        </p:nvSpPr>
        <p:spPr>
          <a:xfrm>
            <a:off x="4751409" y="481050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식물 인테리어 사진 필요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나의 인테리어 사진을 타인에게 보여주고 싶어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6D707-B8FF-BD0D-E043-8415A204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47151">
            <a:off x="10677715" y="5054262"/>
            <a:ext cx="1094390" cy="1641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3ADDE9-7EF9-9369-5EE1-D6DE389DE570}"/>
              </a:ext>
            </a:extLst>
          </p:cNvPr>
          <p:cNvSpPr txBox="1"/>
          <p:nvPr/>
        </p:nvSpPr>
        <p:spPr>
          <a:xfrm>
            <a:off x="4751409" y="84795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행동변수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69B25-6DD9-2FD3-A7AD-4C906F860B99}"/>
              </a:ext>
            </a:extLst>
          </p:cNvPr>
          <p:cNvSpPr txBox="1"/>
          <p:nvPr/>
        </p:nvSpPr>
        <p:spPr>
          <a:xfrm>
            <a:off x="4748914" y="253579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불편사항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2D24F-4746-E85F-12A6-15A3E21F096B}"/>
              </a:ext>
            </a:extLst>
          </p:cNvPr>
          <p:cNvSpPr txBox="1"/>
          <p:nvPr/>
        </p:nvSpPr>
        <p:spPr>
          <a:xfrm>
            <a:off x="4748914" y="440346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희망사항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68C116-EF0D-A36F-7C79-BD170B034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81" y="1424044"/>
            <a:ext cx="3262520" cy="3262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069BE8-0E9D-4981-B6AC-D4F964043972}"/>
              </a:ext>
            </a:extLst>
          </p:cNvPr>
          <p:cNvSpPr txBox="1"/>
          <p:nvPr/>
        </p:nvSpPr>
        <p:spPr>
          <a:xfrm>
            <a:off x="496929" y="586842"/>
            <a:ext cx="248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26F88-1899-B127-7F6F-0F458655C003}"/>
              </a:ext>
            </a:extLst>
          </p:cNvPr>
          <p:cNvSpPr txBox="1"/>
          <p:nvPr/>
        </p:nvSpPr>
        <p:spPr>
          <a:xfrm>
            <a:off x="496929" y="1048151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107151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84004E0-9E96-B5F5-7A78-77CA3E2B12AE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71D9E-5FCE-FB1F-3AF9-AB3E5B578F51}"/>
              </a:ext>
            </a:extLst>
          </p:cNvPr>
          <p:cNvSpPr txBox="1"/>
          <p:nvPr/>
        </p:nvSpPr>
        <p:spPr>
          <a:xfrm>
            <a:off x="1738138" y="4687177"/>
            <a:ext cx="2061783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미옥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        59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직업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C61FF-0A57-D7FA-94FE-1A5412E76A1B}"/>
              </a:ext>
            </a:extLst>
          </p:cNvPr>
          <p:cNvSpPr/>
          <p:nvPr/>
        </p:nvSpPr>
        <p:spPr>
          <a:xfrm>
            <a:off x="4751409" y="1261450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집의 베란다에 홈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가드닝을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현재 까지 하고 있음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오래 사용 하던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가드닝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제품들이 있음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26AB0-E37F-5CF9-845B-C80E4EBD255C}"/>
              </a:ext>
            </a:extLst>
          </p:cNvPr>
          <p:cNvSpPr/>
          <p:nvPr/>
        </p:nvSpPr>
        <p:spPr>
          <a:xfrm>
            <a:off x="4751409" y="301974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가드닝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제품을 구입하고 싶으나 제품의 사용후기를 찾기 힘들어 구매가 어려움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DFA40-E55F-1BAF-1369-55853165820E}"/>
              </a:ext>
            </a:extLst>
          </p:cNvPr>
          <p:cNvSpPr/>
          <p:nvPr/>
        </p:nvSpPr>
        <p:spPr>
          <a:xfrm>
            <a:off x="4751409" y="481050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가드닝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제품에 대한 정보 필요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사용자의 다양한 후기 필요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6D707-B8FF-BD0D-E043-8415A204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47151">
            <a:off x="10677715" y="5054262"/>
            <a:ext cx="1094390" cy="1641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3ADDE9-7EF9-9369-5EE1-D6DE389DE570}"/>
              </a:ext>
            </a:extLst>
          </p:cNvPr>
          <p:cNvSpPr txBox="1"/>
          <p:nvPr/>
        </p:nvSpPr>
        <p:spPr>
          <a:xfrm>
            <a:off x="4751410" y="85529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행동변수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69B25-6DD9-2FD3-A7AD-4C906F860B99}"/>
              </a:ext>
            </a:extLst>
          </p:cNvPr>
          <p:cNvSpPr txBox="1"/>
          <p:nvPr/>
        </p:nvSpPr>
        <p:spPr>
          <a:xfrm>
            <a:off x="4751409" y="253620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불편사항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2D24F-4746-E85F-12A6-15A3E21F096B}"/>
              </a:ext>
            </a:extLst>
          </p:cNvPr>
          <p:cNvSpPr txBox="1"/>
          <p:nvPr/>
        </p:nvSpPr>
        <p:spPr>
          <a:xfrm>
            <a:off x="4748915" y="441081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희망사항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BFF6E2-F038-36C0-0631-108D860BE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39" y="1360622"/>
            <a:ext cx="3581400" cy="3581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1F6CD0-AC2D-7412-EAB8-801473A3E6B2}"/>
              </a:ext>
            </a:extLst>
          </p:cNvPr>
          <p:cNvSpPr txBox="1"/>
          <p:nvPr/>
        </p:nvSpPr>
        <p:spPr>
          <a:xfrm>
            <a:off x="496929" y="586842"/>
            <a:ext cx="248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F8CBE-027B-E77F-E5F2-1E24F7B32A1F}"/>
              </a:ext>
            </a:extLst>
          </p:cNvPr>
          <p:cNvSpPr txBox="1"/>
          <p:nvPr/>
        </p:nvSpPr>
        <p:spPr>
          <a:xfrm>
            <a:off x="496929" y="1048151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188813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F9177-8A50-0A16-B7B6-13BBD92BC87D}"/>
              </a:ext>
            </a:extLst>
          </p:cNvPr>
          <p:cNvSpPr txBox="1"/>
          <p:nvPr/>
        </p:nvSpPr>
        <p:spPr>
          <a:xfrm>
            <a:off x="4069513" y="2830791"/>
            <a:ext cx="702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 </a:t>
            </a: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 도출</a:t>
            </a:r>
          </a:p>
        </p:txBody>
      </p:sp>
    </p:spTree>
    <p:extLst>
      <p:ext uri="{BB962C8B-B14F-4D97-AF65-F5344CB8AC3E}">
        <p14:creationId xmlns:p14="http://schemas.microsoft.com/office/powerpoint/2010/main" val="3884007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57EB6F4-17A7-15EE-5464-43C69FAD80F1}"/>
              </a:ext>
            </a:extLst>
          </p:cNvPr>
          <p:cNvSpPr/>
          <p:nvPr/>
        </p:nvSpPr>
        <p:spPr>
          <a:xfrm rot="5400000">
            <a:off x="6418827" y="1732341"/>
            <a:ext cx="6858000" cy="33625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38BB057D-C6BF-5FC4-9805-5ABC99060189}"/>
              </a:ext>
            </a:extLst>
          </p:cNvPr>
          <p:cNvSpPr/>
          <p:nvPr/>
        </p:nvSpPr>
        <p:spPr>
          <a:xfrm>
            <a:off x="4161001" y="5278158"/>
            <a:ext cx="4605128" cy="781460"/>
          </a:xfrm>
          <a:prstGeom prst="wedgeRoundRectCallout">
            <a:avLst>
              <a:gd name="adj1" fmla="val 53994"/>
              <a:gd name="adj2" fmla="val -37696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133A4A1-5A7D-BDEB-9945-25EF23E2C1F7}"/>
              </a:ext>
            </a:extLst>
          </p:cNvPr>
          <p:cNvSpPr/>
          <p:nvPr/>
        </p:nvSpPr>
        <p:spPr>
          <a:xfrm>
            <a:off x="3206747" y="2658969"/>
            <a:ext cx="4605128" cy="450677"/>
          </a:xfrm>
          <a:prstGeom prst="wedgeRoundRectCallout">
            <a:avLst>
              <a:gd name="adj1" fmla="val -52427"/>
              <a:gd name="adj2" fmla="val 16524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8C76E-CFD8-96A7-6F84-8916E1D25636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411CD1-9705-8274-837D-344B0DFA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39371">
            <a:off x="516390" y="4490368"/>
            <a:ext cx="1597928" cy="2396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FA544-D6AE-BD18-8859-55D33C9CFA4C}"/>
              </a:ext>
            </a:extLst>
          </p:cNvPr>
          <p:cNvSpPr txBox="1"/>
          <p:nvPr/>
        </p:nvSpPr>
        <p:spPr>
          <a:xfrm>
            <a:off x="1407186" y="1449540"/>
            <a:ext cx="923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알기 쉬운 식물의 정보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생육 환경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식물 추천 뿐만이 아니라 나의 반려 식물 사진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생육 환경 팁을 많은 사람들과 공유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 하여 폭넓은 사용자 유입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7DD31-AF40-8733-5650-2A0185A9A694}"/>
              </a:ext>
            </a:extLst>
          </p:cNvPr>
          <p:cNvGrpSpPr/>
          <p:nvPr/>
        </p:nvGrpSpPr>
        <p:grpSpPr>
          <a:xfrm>
            <a:off x="9105269" y="2773174"/>
            <a:ext cx="1626749" cy="2786988"/>
            <a:chOff x="7444410" y="3075511"/>
            <a:chExt cx="1626749" cy="27869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F89917-F2E5-FC2C-17DB-E935CCB88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8384" r="1117" b="36925"/>
            <a:stretch/>
          </p:blipFill>
          <p:spPr>
            <a:xfrm>
              <a:off x="7444410" y="3075511"/>
              <a:ext cx="1552698" cy="5126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A6FB1C-E554-1A2A-7CBE-23AC52C1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410" y="3588152"/>
              <a:ext cx="1560533" cy="135101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985B8B3-597D-1F6C-1597-00DC285A7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410" y="4939169"/>
              <a:ext cx="1626749" cy="92333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583929E-29BA-B3DB-0A99-5A93255F1EC2}"/>
              </a:ext>
            </a:extLst>
          </p:cNvPr>
          <p:cNvSpPr txBox="1"/>
          <p:nvPr/>
        </p:nvSpPr>
        <p:spPr>
          <a:xfrm>
            <a:off x="4182673" y="5413287"/>
            <a:ext cx="4731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구매처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원예도구 사이트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흙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비료 구매 사이트 등의 광고 배너를 통해서 수입창출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2CBC42-5416-4708-01EC-7B4EACE5F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7" y="2773174"/>
            <a:ext cx="1546948" cy="124615"/>
          </a:xfrm>
          <a:prstGeom prst="rect">
            <a:avLst/>
          </a:prstGeom>
        </p:spPr>
      </p:pic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81C9995-6BD9-027B-1D9F-E277B7D8A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724" y="2058572"/>
            <a:ext cx="2106255" cy="41556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45A7F1-4E60-47EF-F0AE-A18742AD9891}"/>
              </a:ext>
            </a:extLst>
          </p:cNvPr>
          <p:cNvSpPr txBox="1"/>
          <p:nvPr/>
        </p:nvSpPr>
        <p:spPr>
          <a:xfrm>
            <a:off x="396620" y="597669"/>
            <a:ext cx="297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전략 도출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AACE1D-6EA7-0EF8-3B25-9C6D4186F712}"/>
              </a:ext>
            </a:extLst>
          </p:cNvPr>
          <p:cNvSpPr txBox="1"/>
          <p:nvPr/>
        </p:nvSpPr>
        <p:spPr>
          <a:xfrm>
            <a:off x="401312" y="1039598"/>
            <a:ext cx="306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경영 전략 및 경쟁 환경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E9992-21D5-4C6D-7A19-C2DF6A978C2C}"/>
              </a:ext>
            </a:extLst>
          </p:cNvPr>
          <p:cNvSpPr txBox="1"/>
          <p:nvPr/>
        </p:nvSpPr>
        <p:spPr>
          <a:xfrm>
            <a:off x="3143494" y="2743465"/>
            <a:ext cx="473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소외계층을 위한 반려 식물 사업에 대한 후원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CF18C5D-B20B-3F5A-5655-E96E85CD24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-991" r="-1515" b="15244"/>
          <a:stretch/>
        </p:blipFill>
        <p:spPr>
          <a:xfrm rot="20341338">
            <a:off x="1803472" y="2846926"/>
            <a:ext cx="1575106" cy="2931259"/>
          </a:xfrm>
          <a:prstGeom prst="rect">
            <a:avLst/>
          </a:prstGeom>
        </p:spPr>
      </p:pic>
      <p:pic>
        <p:nvPicPr>
          <p:cNvPr id="14" name="그림 1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C5AE483-7F28-B705-6331-09F821805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8695">
            <a:off x="1501177" y="2188409"/>
            <a:ext cx="2106255" cy="41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3F1657-541A-3002-079F-57B151E27601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7EB6F4-17A7-15EE-5464-43C69FAD80F1}"/>
              </a:ext>
            </a:extLst>
          </p:cNvPr>
          <p:cNvSpPr/>
          <p:nvPr/>
        </p:nvSpPr>
        <p:spPr>
          <a:xfrm rot="5400000">
            <a:off x="6418827" y="1732341"/>
            <a:ext cx="6858000" cy="33625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411CD1-9705-8274-837D-344B0DFA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39371">
            <a:off x="516390" y="4490368"/>
            <a:ext cx="1597928" cy="23968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9FA25-A479-4BA5-7227-5ABB127F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4" y="2223841"/>
            <a:ext cx="2779529" cy="27795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0FAE86-2092-124C-6770-E281DFFA9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26" y="3808308"/>
            <a:ext cx="2542293" cy="25422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3F5C8D-14A9-9DFF-582E-41D406DA8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75" y="3858165"/>
            <a:ext cx="2229541" cy="2229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226C9D-095D-EEE6-335D-62A4A5D850CF}"/>
              </a:ext>
            </a:extLst>
          </p:cNvPr>
          <p:cNvSpPr txBox="1"/>
          <p:nvPr/>
        </p:nvSpPr>
        <p:spPr>
          <a:xfrm>
            <a:off x="1407186" y="1449540"/>
            <a:ext cx="923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알기 쉬운 식물의 정보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생육 환경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식물 추천 뿐만이 아니라 나의 반려 식물 사진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생육 환경 팁을 많은 사람들과 공유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 하여 폭넓은 사용자 유입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D105F60F-FA8E-C188-33BF-9647D39DC053}"/>
              </a:ext>
            </a:extLst>
          </p:cNvPr>
          <p:cNvSpPr/>
          <p:nvPr/>
        </p:nvSpPr>
        <p:spPr>
          <a:xfrm>
            <a:off x="6743064" y="5129789"/>
            <a:ext cx="4084721" cy="1241947"/>
          </a:xfrm>
          <a:prstGeom prst="wedgeRoundRectCallout">
            <a:avLst>
              <a:gd name="adj1" fmla="val -63154"/>
              <a:gd name="adj2" fmla="val 11411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8FEA9-3985-5F6C-44E5-2392A756C154}"/>
              </a:ext>
            </a:extLst>
          </p:cNvPr>
          <p:cNvSpPr txBox="1"/>
          <p:nvPr/>
        </p:nvSpPr>
        <p:spPr>
          <a:xfrm>
            <a:off x="396620" y="597669"/>
            <a:ext cx="297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전략 도출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BAC0B-120E-2A5E-9DF2-6A8AE81B2F7A}"/>
              </a:ext>
            </a:extLst>
          </p:cNvPr>
          <p:cNvSpPr txBox="1"/>
          <p:nvPr/>
        </p:nvSpPr>
        <p:spPr>
          <a:xfrm>
            <a:off x="401312" y="1039598"/>
            <a:ext cx="306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경영 전략 및 경쟁 환경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1AA274-F215-2E0E-F9D9-B6085358C4FF}"/>
              </a:ext>
            </a:extLst>
          </p:cNvPr>
          <p:cNvSpPr txBox="1"/>
          <p:nvPr/>
        </p:nvSpPr>
        <p:spPr>
          <a:xfrm>
            <a:off x="6898841" y="5435448"/>
            <a:ext cx="374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 운영자금을 위한 자체 제작 식물 키트와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굿즈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A066D0-CBE2-4414-E10E-AC96F9F68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0600">
            <a:off x="5315405" y="1704025"/>
            <a:ext cx="7569308" cy="56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31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D96A4B-3B8B-1104-07FF-540DDBEF582C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7EB6F4-17A7-15EE-5464-43C69FAD80F1}"/>
              </a:ext>
            </a:extLst>
          </p:cNvPr>
          <p:cNvSpPr/>
          <p:nvPr/>
        </p:nvSpPr>
        <p:spPr>
          <a:xfrm rot="5400000">
            <a:off x="6418827" y="1732341"/>
            <a:ext cx="6858000" cy="33625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411CD1-9705-8274-837D-344B0DFA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39371">
            <a:off x="516390" y="4490368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3E9CE7-7415-0DA3-708B-3FEB8F62FD58}"/>
              </a:ext>
            </a:extLst>
          </p:cNvPr>
          <p:cNvSpPr txBox="1"/>
          <p:nvPr/>
        </p:nvSpPr>
        <p:spPr>
          <a:xfrm>
            <a:off x="1111004" y="2183675"/>
            <a:ext cx="322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요구 사항측면의 고려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91E84B-107C-2791-1835-6A107C511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142" y="1166384"/>
            <a:ext cx="5049743" cy="1353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0EB17-2784-0311-7FDC-92B8D652CA9A}"/>
              </a:ext>
            </a:extLst>
          </p:cNvPr>
          <p:cNvSpPr txBox="1"/>
          <p:nvPr/>
        </p:nvSpPr>
        <p:spPr>
          <a:xfrm>
            <a:off x="396620" y="597669"/>
            <a:ext cx="297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전략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9C16CB-59E2-A2B5-77C8-BD2D043AD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01" y="3413609"/>
            <a:ext cx="1620981" cy="2733726"/>
          </a:xfrm>
          <a:prstGeom prst="rect">
            <a:avLst/>
          </a:prstGeom>
        </p:spPr>
      </p:pic>
      <p:pic>
        <p:nvPicPr>
          <p:cNvPr id="10" name="그림 9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A258B6-A0AE-F126-07BC-1DAE72B81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24" y="2702307"/>
            <a:ext cx="2106255" cy="4155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0203C9-3D60-C5EA-17F9-9B9DF92B9D67}"/>
              </a:ext>
            </a:extLst>
          </p:cNvPr>
          <p:cNvSpPr txBox="1"/>
          <p:nvPr/>
        </p:nvSpPr>
        <p:spPr>
          <a:xfrm>
            <a:off x="6069669" y="4515932"/>
            <a:ext cx="230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측면의 고려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78F2E74E-DEAC-C391-3F5A-1D8F56532928}"/>
              </a:ext>
            </a:extLst>
          </p:cNvPr>
          <p:cNvSpPr/>
          <p:nvPr/>
        </p:nvSpPr>
        <p:spPr>
          <a:xfrm>
            <a:off x="3138365" y="4917043"/>
            <a:ext cx="5436329" cy="894740"/>
          </a:xfrm>
          <a:prstGeom prst="wedgeRoundRectCallout">
            <a:avLst>
              <a:gd name="adj1" fmla="val 54334"/>
              <a:gd name="adj2" fmla="val 24331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5363A351-8161-1A6C-EE02-4D50B282911E}"/>
              </a:ext>
            </a:extLst>
          </p:cNvPr>
          <p:cNvSpPr/>
          <p:nvPr/>
        </p:nvSpPr>
        <p:spPr>
          <a:xfrm>
            <a:off x="1044764" y="2619593"/>
            <a:ext cx="6939733" cy="1654855"/>
          </a:xfrm>
          <a:prstGeom prst="wedgeRoundRectCallout">
            <a:avLst>
              <a:gd name="adj1" fmla="val 56805"/>
              <a:gd name="adj2" fmla="val -43972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2F009-8599-668B-B2DE-9B6F60FD6882}"/>
              </a:ext>
            </a:extLst>
          </p:cNvPr>
          <p:cNvSpPr txBox="1"/>
          <p:nvPr/>
        </p:nvSpPr>
        <p:spPr>
          <a:xfrm>
            <a:off x="3250487" y="5042483"/>
            <a:ext cx="589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원하는 식물의 관리 방법 및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 난이도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 다양한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식물에 관한 정보를 한눈에 정리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BD236-C991-E357-5EE6-18E98F47C4B7}"/>
              </a:ext>
            </a:extLst>
          </p:cNvPr>
          <p:cNvSpPr txBox="1"/>
          <p:nvPr/>
        </p:nvSpPr>
        <p:spPr>
          <a:xfrm>
            <a:off x="1198633" y="2848317"/>
            <a:ext cx="7006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처음 식물 인테리어를 하는 사람들을 위한 다양한 사람들의 식물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인테리어 스토리 공유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처음 원예 용품을 사용하는 사람들을 위해 사용 방법 및 구매자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 스토리 공유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72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092A82-FD5B-4FFB-8360-2DDDD2927F43}"/>
              </a:ext>
            </a:extLst>
          </p:cNvPr>
          <p:cNvSpPr txBox="1"/>
          <p:nvPr/>
        </p:nvSpPr>
        <p:spPr>
          <a:xfrm>
            <a:off x="1428748" y="512591"/>
            <a:ext cx="2581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ACC4B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INDEX</a:t>
            </a:r>
            <a:endParaRPr lang="ko-KR" altLang="en-US" sz="4400" b="1" dirty="0">
              <a:solidFill>
                <a:srgbClr val="ACC4B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F97FB9-8312-424F-ADB6-2204A18F9B5D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1F4AEEC-3285-4E23-A631-3D247B1753D7}"/>
              </a:ext>
            </a:extLst>
          </p:cNvPr>
          <p:cNvGrpSpPr/>
          <p:nvPr/>
        </p:nvGrpSpPr>
        <p:grpSpPr>
          <a:xfrm>
            <a:off x="971548" y="616507"/>
            <a:ext cx="457200" cy="561607"/>
            <a:chOff x="1008058" y="1520112"/>
            <a:chExt cx="457200" cy="561607"/>
          </a:xfrm>
          <a:solidFill>
            <a:srgbClr val="8CAE9A"/>
          </a:solidFill>
        </p:grpSpPr>
        <p:sp>
          <p:nvSpPr>
            <p:cNvPr id="52" name="사다리꼴 51">
              <a:extLst>
                <a:ext uri="{FF2B5EF4-FFF2-40B4-BE49-F238E27FC236}">
                  <a16:creationId xmlns:a16="http://schemas.microsoft.com/office/drawing/2014/main" id="{6E4BEEA3-5E0C-4374-A187-5EE56D6D2E3C}"/>
                </a:ext>
              </a:extLst>
            </p:cNvPr>
            <p:cNvSpPr/>
            <p:nvPr/>
          </p:nvSpPr>
          <p:spPr>
            <a:xfrm flipV="1">
              <a:off x="1008058" y="1764422"/>
              <a:ext cx="457200" cy="317297"/>
            </a:xfrm>
            <a:prstGeom prst="trapezoid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하트 52">
              <a:extLst>
                <a:ext uri="{FF2B5EF4-FFF2-40B4-BE49-F238E27FC236}">
                  <a16:creationId xmlns:a16="http://schemas.microsoft.com/office/drawing/2014/main" id="{F8803689-B451-4310-8F7A-B49FF16CFD45}"/>
                </a:ext>
              </a:extLst>
            </p:cNvPr>
            <p:cNvSpPr/>
            <p:nvPr/>
          </p:nvSpPr>
          <p:spPr>
            <a:xfrm>
              <a:off x="1107873" y="1520112"/>
              <a:ext cx="263728" cy="215532"/>
            </a:xfrm>
            <a:prstGeom prst="hear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477DFD-D735-45CE-9C47-5E21AD897639}"/>
              </a:ext>
            </a:extLst>
          </p:cNvPr>
          <p:cNvGrpSpPr/>
          <p:nvPr/>
        </p:nvGrpSpPr>
        <p:grpSpPr>
          <a:xfrm>
            <a:off x="1047892" y="2633249"/>
            <a:ext cx="1204857" cy="1204857"/>
            <a:chOff x="1681615" y="2442316"/>
            <a:chExt cx="1204857" cy="1204857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C683FD53-BDD0-0941-9E10-52C71B8D3DC7}"/>
                </a:ext>
              </a:extLst>
            </p:cNvPr>
            <p:cNvSpPr/>
            <p:nvPr/>
          </p:nvSpPr>
          <p:spPr>
            <a:xfrm>
              <a:off x="1681615" y="2442316"/>
              <a:ext cx="1204857" cy="1204857"/>
            </a:xfrm>
            <a:prstGeom prst="ellipse">
              <a:avLst/>
            </a:prstGeom>
            <a:solidFill>
              <a:srgbClr val="ACC4B6"/>
            </a:solidFill>
            <a:ln>
              <a:solidFill>
                <a:srgbClr val="ACC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grpSp>
          <p:nvGrpSpPr>
            <p:cNvPr id="70" name="Google Shape;8732;p68">
              <a:extLst>
                <a:ext uri="{FF2B5EF4-FFF2-40B4-BE49-F238E27FC236}">
                  <a16:creationId xmlns:a16="http://schemas.microsoft.com/office/drawing/2014/main" id="{BF784CBF-8AFF-C445-8E87-7836F643015A}"/>
                </a:ext>
              </a:extLst>
            </p:cNvPr>
            <p:cNvGrpSpPr/>
            <p:nvPr/>
          </p:nvGrpSpPr>
          <p:grpSpPr>
            <a:xfrm>
              <a:off x="2041749" y="2852780"/>
              <a:ext cx="484612" cy="377154"/>
              <a:chOff x="5049725" y="2027900"/>
              <a:chExt cx="481750" cy="481850"/>
            </a:xfrm>
            <a:solidFill>
              <a:schemeClr val="bg1"/>
            </a:solidFill>
          </p:grpSpPr>
          <p:sp>
            <p:nvSpPr>
              <p:cNvPr id="71" name="Google Shape;8733;p68">
                <a:extLst>
                  <a:ext uri="{FF2B5EF4-FFF2-40B4-BE49-F238E27FC236}">
                    <a16:creationId xmlns:a16="http://schemas.microsoft.com/office/drawing/2014/main" id="{BDDA778B-0CAC-4E40-99E8-DF984EAA6B2C}"/>
                  </a:ext>
                </a:extLst>
              </p:cNvPr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4593" extrusionOk="0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2" name="Google Shape;8734;p68">
                <a:extLst>
                  <a:ext uri="{FF2B5EF4-FFF2-40B4-BE49-F238E27FC236}">
                    <a16:creationId xmlns:a16="http://schemas.microsoft.com/office/drawing/2014/main" id="{374D4B0F-66D9-BA41-8BA3-66402159D828}"/>
                  </a:ext>
                </a:extLst>
              </p:cNvPr>
              <p:cNvSpPr/>
              <p:nvPr/>
            </p:nvSpPr>
            <p:spPr>
              <a:xfrm>
                <a:off x="5113613" y="2027900"/>
                <a:ext cx="347300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13553" extrusionOk="0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3" name="Google Shape;8735;p68">
                <a:extLst>
                  <a:ext uri="{FF2B5EF4-FFF2-40B4-BE49-F238E27FC236}">
                    <a16:creationId xmlns:a16="http://schemas.microsoft.com/office/drawing/2014/main" id="{23C633FD-19E0-C44A-B7D5-C7812FFCF38D}"/>
                  </a:ext>
                </a:extLst>
              </p:cNvPr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31" extrusionOk="0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4" name="Google Shape;8736;p68">
                <a:extLst>
                  <a:ext uri="{FF2B5EF4-FFF2-40B4-BE49-F238E27FC236}">
                    <a16:creationId xmlns:a16="http://schemas.microsoft.com/office/drawing/2014/main" id="{C59C5DAE-B8AA-A642-939C-7478432C9DBA}"/>
                  </a:ext>
                </a:extLst>
              </p:cNvPr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923" extrusionOk="0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5" name="Google Shape;8737;p68">
                <a:extLst>
                  <a:ext uri="{FF2B5EF4-FFF2-40B4-BE49-F238E27FC236}">
                    <a16:creationId xmlns:a16="http://schemas.microsoft.com/office/drawing/2014/main" id="{C02CFE6A-0050-AD48-BEB1-9FCE9C6FB1FE}"/>
                  </a:ext>
                </a:extLst>
              </p:cNvPr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916" extrusionOk="0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" name="Google Shape;8738;p68">
                <a:extLst>
                  <a:ext uri="{FF2B5EF4-FFF2-40B4-BE49-F238E27FC236}">
                    <a16:creationId xmlns:a16="http://schemas.microsoft.com/office/drawing/2014/main" id="{037FE472-938C-8540-BE39-FB1414DE6FD8}"/>
                  </a:ext>
                </a:extLst>
              </p:cNvPr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131" extrusionOk="0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7" name="Google Shape;8739;p68">
                <a:extLst>
                  <a:ext uri="{FF2B5EF4-FFF2-40B4-BE49-F238E27FC236}">
                    <a16:creationId xmlns:a16="http://schemas.microsoft.com/office/drawing/2014/main" id="{67970D15-E767-784F-A19A-DF7D73464015}"/>
                  </a:ext>
                </a:extLst>
              </p:cNvPr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916" extrusionOk="0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8" name="Google Shape;8740;p68">
                <a:extLst>
                  <a:ext uri="{FF2B5EF4-FFF2-40B4-BE49-F238E27FC236}">
                    <a16:creationId xmlns:a16="http://schemas.microsoft.com/office/drawing/2014/main" id="{12645FC4-8452-CA43-9E5D-40014745DC89}"/>
                  </a:ext>
                </a:extLst>
              </p:cNvPr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923" extrusionOk="0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3CA9D44-B558-1293-1BA6-24B41312A7F6}"/>
              </a:ext>
            </a:extLst>
          </p:cNvPr>
          <p:cNvGrpSpPr/>
          <p:nvPr/>
        </p:nvGrpSpPr>
        <p:grpSpPr>
          <a:xfrm>
            <a:off x="7506728" y="2728562"/>
            <a:ext cx="1204857" cy="1204857"/>
            <a:chOff x="7870010" y="2110107"/>
            <a:chExt cx="1204857" cy="1204857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29D5803-C7D0-7649-B85F-C1D3352C871B}"/>
                </a:ext>
              </a:extLst>
            </p:cNvPr>
            <p:cNvSpPr/>
            <p:nvPr/>
          </p:nvSpPr>
          <p:spPr>
            <a:xfrm>
              <a:off x="7870010" y="2110107"/>
              <a:ext cx="1204857" cy="1204857"/>
            </a:xfrm>
            <a:prstGeom prst="ellipse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pic>
          <p:nvPicPr>
            <p:cNvPr id="4" name="그래픽 3" descr="브라우저 창 단색으로 채워진">
              <a:extLst>
                <a:ext uri="{FF2B5EF4-FFF2-40B4-BE49-F238E27FC236}">
                  <a16:creationId xmlns:a16="http://schemas.microsoft.com/office/drawing/2014/main" id="{0FC4A555-E4FF-7852-93F3-67DE277D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1576" y="2429903"/>
              <a:ext cx="566246" cy="566246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1688175-B50F-686F-7F06-85A060B47667}"/>
              </a:ext>
            </a:extLst>
          </p:cNvPr>
          <p:cNvGrpSpPr/>
          <p:nvPr/>
        </p:nvGrpSpPr>
        <p:grpSpPr>
          <a:xfrm>
            <a:off x="3127091" y="2669975"/>
            <a:ext cx="1204857" cy="1204857"/>
            <a:chOff x="3380046" y="2113865"/>
            <a:chExt cx="1204857" cy="1204857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AD99A69-41B4-D055-AA7A-4D11FE6D1BB3}"/>
                </a:ext>
              </a:extLst>
            </p:cNvPr>
            <p:cNvSpPr/>
            <p:nvPr/>
          </p:nvSpPr>
          <p:spPr>
            <a:xfrm>
              <a:off x="3380046" y="2113865"/>
              <a:ext cx="1204857" cy="1204857"/>
            </a:xfrm>
            <a:prstGeom prst="ellipse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pic>
          <p:nvPicPr>
            <p:cNvPr id="8" name="그래픽 7" descr="연필 단색으로 채워진">
              <a:extLst>
                <a:ext uri="{FF2B5EF4-FFF2-40B4-BE49-F238E27FC236}">
                  <a16:creationId xmlns:a16="http://schemas.microsoft.com/office/drawing/2014/main" id="{D36DC241-411F-4EFF-DB06-7B84AB125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35299" y="2445234"/>
              <a:ext cx="549448" cy="549448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E7F8500-1357-BA6B-1087-4166A0F53AAA}"/>
              </a:ext>
            </a:extLst>
          </p:cNvPr>
          <p:cNvGrpSpPr/>
          <p:nvPr/>
        </p:nvGrpSpPr>
        <p:grpSpPr>
          <a:xfrm>
            <a:off x="5313115" y="2706489"/>
            <a:ext cx="1204857" cy="1204857"/>
            <a:chOff x="5627298" y="2077139"/>
            <a:chExt cx="1204857" cy="1204857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A39FCC3-57EB-6342-9838-2DAD263BFFBD}"/>
                </a:ext>
              </a:extLst>
            </p:cNvPr>
            <p:cNvSpPr/>
            <p:nvPr/>
          </p:nvSpPr>
          <p:spPr>
            <a:xfrm>
              <a:off x="5627298" y="2077139"/>
              <a:ext cx="1204857" cy="1204857"/>
            </a:xfrm>
            <a:prstGeom prst="ellipse">
              <a:avLst/>
            </a:prstGeom>
            <a:solidFill>
              <a:srgbClr val="ACC4B6"/>
            </a:solidFill>
            <a:ln>
              <a:solidFill>
                <a:srgbClr val="ACC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pic>
          <p:nvPicPr>
            <p:cNvPr id="10" name="그래픽 9" descr="목표 대상 그룹 단색으로 채워진">
              <a:extLst>
                <a:ext uri="{FF2B5EF4-FFF2-40B4-BE49-F238E27FC236}">
                  <a16:creationId xmlns:a16="http://schemas.microsoft.com/office/drawing/2014/main" id="{4A387152-2A7B-6D28-AEEE-895ED8B8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5166" y="2353906"/>
              <a:ext cx="724776" cy="724776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5501AEC-C485-958A-2627-3F1DCC2A30C3}"/>
              </a:ext>
            </a:extLst>
          </p:cNvPr>
          <p:cNvGrpSpPr/>
          <p:nvPr/>
        </p:nvGrpSpPr>
        <p:grpSpPr>
          <a:xfrm>
            <a:off x="9700341" y="2728562"/>
            <a:ext cx="1204857" cy="1204857"/>
            <a:chOff x="9949209" y="2105549"/>
            <a:chExt cx="1204857" cy="1204857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5523E51-D815-C654-8BD0-061953ADE8C1}"/>
                </a:ext>
              </a:extLst>
            </p:cNvPr>
            <p:cNvSpPr/>
            <p:nvPr/>
          </p:nvSpPr>
          <p:spPr>
            <a:xfrm>
              <a:off x="9949209" y="2105549"/>
              <a:ext cx="1204857" cy="1204857"/>
            </a:xfrm>
            <a:prstGeom prst="ellipse">
              <a:avLst/>
            </a:prstGeom>
            <a:solidFill>
              <a:srgbClr val="ACC4B6"/>
            </a:solidFill>
            <a:ln>
              <a:solidFill>
                <a:srgbClr val="D7E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pic>
          <p:nvPicPr>
            <p:cNvPr id="13" name="그래픽 12" descr="컴퍼스 단색으로 채워진">
              <a:extLst>
                <a:ext uri="{FF2B5EF4-FFF2-40B4-BE49-F238E27FC236}">
                  <a16:creationId xmlns:a16="http://schemas.microsoft.com/office/drawing/2014/main" id="{3C36FEE2-595D-DB60-8B0D-2FE06AA5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04686" y="2353906"/>
              <a:ext cx="693903" cy="69390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A140AC-1A23-2948-E625-A84D27670E19}"/>
              </a:ext>
            </a:extLst>
          </p:cNvPr>
          <p:cNvSpPr txBox="1"/>
          <p:nvPr/>
        </p:nvSpPr>
        <p:spPr>
          <a:xfrm>
            <a:off x="855089" y="4152181"/>
            <a:ext cx="18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26FCCD-292B-7EC0-B953-6EC2114AF9DA}"/>
              </a:ext>
            </a:extLst>
          </p:cNvPr>
          <p:cNvSpPr txBox="1"/>
          <p:nvPr/>
        </p:nvSpPr>
        <p:spPr>
          <a:xfrm>
            <a:off x="3032872" y="412322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조사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EF4297-ED9B-A127-C315-292E98A3B836}"/>
              </a:ext>
            </a:extLst>
          </p:cNvPr>
          <p:cNvSpPr txBox="1"/>
          <p:nvPr/>
        </p:nvSpPr>
        <p:spPr>
          <a:xfrm>
            <a:off x="5202375" y="412322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678610-F94F-58E4-2AEF-4BA4F2B6DAA9}"/>
              </a:ext>
            </a:extLst>
          </p:cNvPr>
          <p:cNvSpPr txBox="1"/>
          <p:nvPr/>
        </p:nvSpPr>
        <p:spPr>
          <a:xfrm>
            <a:off x="7172284" y="412322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전략 도출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D8546C-CACA-BE52-033C-7BAA4064DEC0}"/>
              </a:ext>
            </a:extLst>
          </p:cNvPr>
          <p:cNvSpPr txBox="1"/>
          <p:nvPr/>
        </p:nvSpPr>
        <p:spPr>
          <a:xfrm>
            <a:off x="9425243" y="4123224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방향성</a:t>
            </a:r>
          </a:p>
        </p:txBody>
      </p:sp>
    </p:spTree>
    <p:extLst>
      <p:ext uri="{BB962C8B-B14F-4D97-AF65-F5344CB8AC3E}">
        <p14:creationId xmlns:p14="http://schemas.microsoft.com/office/powerpoint/2010/main" val="65284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08CC3-E65B-6545-121C-FDE43BA1B70D}"/>
              </a:ext>
            </a:extLst>
          </p:cNvPr>
          <p:cNvSpPr txBox="1"/>
          <p:nvPr/>
        </p:nvSpPr>
        <p:spPr>
          <a:xfrm>
            <a:off x="4069513" y="2830791"/>
            <a:ext cx="702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방향성</a:t>
            </a:r>
          </a:p>
        </p:txBody>
      </p:sp>
    </p:spTree>
    <p:extLst>
      <p:ext uri="{BB962C8B-B14F-4D97-AF65-F5344CB8AC3E}">
        <p14:creationId xmlns:p14="http://schemas.microsoft.com/office/powerpoint/2010/main" val="29047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B842D9D-821C-AA97-A0FB-C4B4AEBFFCDA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7EB6F4-17A7-15EE-5464-43C69FAD80F1}"/>
              </a:ext>
            </a:extLst>
          </p:cNvPr>
          <p:cNvSpPr/>
          <p:nvPr/>
        </p:nvSpPr>
        <p:spPr>
          <a:xfrm rot="5400000">
            <a:off x="6418827" y="1732341"/>
            <a:ext cx="6858000" cy="33625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212D4-0DCA-E45F-D618-39A21F2148BE}"/>
              </a:ext>
            </a:extLst>
          </p:cNvPr>
          <p:cNvSpPr txBox="1"/>
          <p:nvPr/>
        </p:nvSpPr>
        <p:spPr>
          <a:xfrm>
            <a:off x="396620" y="597669"/>
            <a:ext cx="297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방향성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C217E-3F35-80CC-0912-A714C46B0489}"/>
              </a:ext>
            </a:extLst>
          </p:cNvPr>
          <p:cNvSpPr txBox="1"/>
          <p:nvPr/>
        </p:nvSpPr>
        <p:spPr>
          <a:xfrm>
            <a:off x="2690323" y="1806966"/>
            <a:ext cx="5737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니즈를 위한 정보 전달 및 정보 추천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ADF44-D538-AEFC-BB1F-3A773B41A09D}"/>
              </a:ext>
            </a:extLst>
          </p:cNvPr>
          <p:cNvSpPr txBox="1"/>
          <p:nvPr/>
        </p:nvSpPr>
        <p:spPr>
          <a:xfrm>
            <a:off x="2861239" y="2255598"/>
            <a:ext cx="511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사용자가 필요요로 한 정보를 맞춤으로 전달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3F90A-E287-886B-01D0-EE14CE7A13DE}"/>
              </a:ext>
            </a:extLst>
          </p:cNvPr>
          <p:cNvSpPr txBox="1"/>
          <p:nvPr/>
        </p:nvSpPr>
        <p:spPr>
          <a:xfrm>
            <a:off x="2711288" y="3066712"/>
            <a:ext cx="431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누구나 쉽게 접할 수 있는 디자인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A59E9-3BEB-C1CF-5C8C-E7F6A3EB3BF9}"/>
              </a:ext>
            </a:extLst>
          </p:cNvPr>
          <p:cNvSpPr txBox="1"/>
          <p:nvPr/>
        </p:nvSpPr>
        <p:spPr>
          <a:xfrm>
            <a:off x="2950159" y="3512433"/>
            <a:ext cx="501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원하는 정보를 직관적이고 쉽게 도달 할 수 있는 세련되고 구체적인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369FF-F808-2FA8-4039-6141154E8734}"/>
              </a:ext>
            </a:extLst>
          </p:cNvPr>
          <p:cNvSpPr txBox="1"/>
          <p:nvPr/>
        </p:nvSpPr>
        <p:spPr>
          <a:xfrm>
            <a:off x="2711288" y="4695083"/>
            <a:ext cx="563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쉽고 올바른 식물 관리법의 전달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59193-A8EF-66F0-0A91-D4911851A6B5}"/>
              </a:ext>
            </a:extLst>
          </p:cNvPr>
          <p:cNvSpPr txBox="1"/>
          <p:nvPr/>
        </p:nvSpPr>
        <p:spPr>
          <a:xfrm>
            <a:off x="2891569" y="5153587"/>
            <a:ext cx="533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쉽게 접할 수 있는 식물 관리 정보로 인해 반려 식물 인구에 증진 </a:t>
            </a:r>
          </a:p>
        </p:txBody>
      </p:sp>
      <p:pic>
        <p:nvPicPr>
          <p:cNvPr id="16" name="그래픽 15" descr="전구">
            <a:extLst>
              <a:ext uri="{FF2B5EF4-FFF2-40B4-BE49-F238E27FC236}">
                <a16:creationId xmlns:a16="http://schemas.microsoft.com/office/drawing/2014/main" id="{20D7412D-A859-0A62-E594-F778A8B0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7967" y="1327730"/>
            <a:ext cx="1483321" cy="1483321"/>
          </a:xfrm>
          <a:prstGeom prst="rect">
            <a:avLst/>
          </a:prstGeom>
        </p:spPr>
      </p:pic>
      <p:pic>
        <p:nvPicPr>
          <p:cNvPr id="18" name="그래픽 17" descr="휴대폰 및 계산기와 노트북">
            <a:extLst>
              <a:ext uri="{FF2B5EF4-FFF2-40B4-BE49-F238E27FC236}">
                <a16:creationId xmlns:a16="http://schemas.microsoft.com/office/drawing/2014/main" id="{11E28449-4805-9957-33D0-7A2E31092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7967" y="2916892"/>
            <a:ext cx="1534974" cy="1534974"/>
          </a:xfrm>
          <a:prstGeom prst="rect">
            <a:avLst/>
          </a:prstGeom>
        </p:spPr>
      </p:pic>
      <p:pic>
        <p:nvPicPr>
          <p:cNvPr id="20" name="그래픽 19" descr="꽃의 작은 배열">
            <a:extLst>
              <a:ext uri="{FF2B5EF4-FFF2-40B4-BE49-F238E27FC236}">
                <a16:creationId xmlns:a16="http://schemas.microsoft.com/office/drawing/2014/main" id="{A224CC8D-B9A5-7984-1D10-A5ADB9826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531" y="4475978"/>
            <a:ext cx="1630757" cy="16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E5535B77-4958-F2B7-8E54-9962027C196D}"/>
              </a:ext>
            </a:extLst>
          </p:cNvPr>
          <p:cNvSpPr/>
          <p:nvPr/>
        </p:nvSpPr>
        <p:spPr>
          <a:xfrm>
            <a:off x="1778655" y="3133295"/>
            <a:ext cx="6939733" cy="1654855"/>
          </a:xfrm>
          <a:prstGeom prst="wedgeRoundRectCallout">
            <a:avLst>
              <a:gd name="adj1" fmla="val 57812"/>
              <a:gd name="adj2" fmla="val 15505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BA216-0544-2AE2-8CB4-BE793DF4BFA7}"/>
              </a:ext>
            </a:extLst>
          </p:cNvPr>
          <p:cNvSpPr/>
          <p:nvPr/>
        </p:nvSpPr>
        <p:spPr>
          <a:xfrm>
            <a:off x="0" y="51256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F66F9-2C97-29E3-52F2-65A125705A98}"/>
              </a:ext>
            </a:extLst>
          </p:cNvPr>
          <p:cNvSpPr txBox="1"/>
          <p:nvPr/>
        </p:nvSpPr>
        <p:spPr>
          <a:xfrm>
            <a:off x="1012570" y="578619"/>
            <a:ext cx="108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88E1F-405D-A79D-E0AA-2D0E1ED5A718}"/>
              </a:ext>
            </a:extLst>
          </p:cNvPr>
          <p:cNvSpPr txBox="1"/>
          <p:nvPr/>
        </p:nvSpPr>
        <p:spPr>
          <a:xfrm>
            <a:off x="1955800" y="1601355"/>
            <a:ext cx="65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식물관련 검색 건수 및 관련 용품 증가 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E3A50-9441-8D92-F7AB-27090E784943}"/>
              </a:ext>
            </a:extLst>
          </p:cNvPr>
          <p:cNvSpPr txBox="1"/>
          <p:nvPr/>
        </p:nvSpPr>
        <p:spPr>
          <a:xfrm>
            <a:off x="2019300" y="1956371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https://brunch.co.kr/@kakaobank/26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183AD-73EB-C8C6-9C95-5FEFC5FDEB4F}"/>
              </a:ext>
            </a:extLst>
          </p:cNvPr>
          <p:cNvSpPr txBox="1"/>
          <p:nvPr/>
        </p:nvSpPr>
        <p:spPr>
          <a:xfrm>
            <a:off x="2019300" y="2342461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https://nongsaro.kr/portal/ps/psv/psvr/psvre/curationDtl.ps?menuId=PS03352&amp;srchCurationNo=1696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1955F-1A00-78D2-2B5C-3F773DBE97F7}"/>
              </a:ext>
            </a:extLst>
          </p:cNvPr>
          <p:cNvSpPr txBox="1"/>
          <p:nvPr/>
        </p:nvSpPr>
        <p:spPr>
          <a:xfrm>
            <a:off x="1905000" y="3472957"/>
            <a:ext cx="661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사람들이 식물을 기르기 어려운 이유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식물을 기를 때 어려운 점 관련 설문조사 출처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“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식물과 같이 살고 있습니다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집사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리피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/21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세기북스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098" name="Picture 2" descr="식물과 같이 살고 있습니다">
            <a:extLst>
              <a:ext uri="{FF2B5EF4-FFF2-40B4-BE49-F238E27FC236}">
                <a16:creationId xmlns:a16="http://schemas.microsoft.com/office/drawing/2014/main" id="{2FFA314D-A8BF-F555-7325-C81EBDDE3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401" y="3102659"/>
            <a:ext cx="2016260" cy="3024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115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8EC6D-1CE3-4667-9A78-887EE0F165E1}"/>
              </a:ext>
            </a:extLst>
          </p:cNvPr>
          <p:cNvSpPr txBox="1"/>
          <p:nvPr/>
        </p:nvSpPr>
        <p:spPr>
          <a:xfrm>
            <a:off x="1971115" y="1467094"/>
            <a:ext cx="6338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CAE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r>
              <a:rPr lang="en-US" altLang="ko-KR" sz="4800" b="1" dirty="0">
                <a:solidFill>
                  <a:srgbClr val="8CAE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LISTENING :-)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9B8FF8-4276-4512-B63C-AAF4AB27249A}"/>
              </a:ext>
            </a:extLst>
          </p:cNvPr>
          <p:cNvGrpSpPr/>
          <p:nvPr/>
        </p:nvGrpSpPr>
        <p:grpSpPr>
          <a:xfrm>
            <a:off x="628650" y="4980377"/>
            <a:ext cx="11029950" cy="1506148"/>
            <a:chOff x="371475" y="4999427"/>
            <a:chExt cx="11449050" cy="1506148"/>
          </a:xfrm>
        </p:grpSpPr>
        <p:pic>
          <p:nvPicPr>
            <p:cNvPr id="5" name="Picture 2" descr="식물, 자연, 냄비, 화분, 즙이 많은, 선인장, 녹색, 정원, 야외 활동, 유기적인">
              <a:extLst>
                <a:ext uri="{FF2B5EF4-FFF2-40B4-BE49-F238E27FC236}">
                  <a16:creationId xmlns:a16="http://schemas.microsoft.com/office/drawing/2014/main" id="{18EA6E8D-7993-4D62-8541-F4EDF8CCD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00" b="31944"/>
            <a:stretch/>
          </p:blipFill>
          <p:spPr bwMode="auto">
            <a:xfrm>
              <a:off x="371475" y="4999428"/>
              <a:ext cx="6440091" cy="1506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식물, 자연, 냄비, 화분, 즙이 많은, 선인장, 녹색, 정원, 야외 활동, 유기적인">
              <a:extLst>
                <a:ext uri="{FF2B5EF4-FFF2-40B4-BE49-F238E27FC236}">
                  <a16:creationId xmlns:a16="http://schemas.microsoft.com/office/drawing/2014/main" id="{61AA7287-DF61-421E-BA38-E7DB522FE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39" b="5834"/>
            <a:stretch/>
          </p:blipFill>
          <p:spPr bwMode="auto">
            <a:xfrm>
              <a:off x="5380434" y="4999427"/>
              <a:ext cx="6440091" cy="1506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A8E57C-4B05-45FA-BB64-8733290133BF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3B3246-A5D3-4524-ABD3-E9FAD23D46AE}"/>
              </a:ext>
            </a:extLst>
          </p:cNvPr>
          <p:cNvSpPr/>
          <p:nvPr/>
        </p:nvSpPr>
        <p:spPr>
          <a:xfrm rot="10800000">
            <a:off x="1381123" y="1467094"/>
            <a:ext cx="180976" cy="2170018"/>
          </a:xfrm>
          <a:prstGeom prst="rect">
            <a:avLst/>
          </a:prstGeom>
          <a:solidFill>
            <a:srgbClr val="AC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21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F9177-8A50-0A16-B7B6-13BBD92BC87D}"/>
              </a:ext>
            </a:extLst>
          </p:cNvPr>
          <p:cNvSpPr txBox="1"/>
          <p:nvPr/>
        </p:nvSpPr>
        <p:spPr>
          <a:xfrm>
            <a:off x="4258291" y="2561609"/>
            <a:ext cx="63536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6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07E30-21BF-9DEB-733C-49979D459E26}"/>
              </a:ext>
            </a:extLst>
          </p:cNvPr>
          <p:cNvSpPr txBox="1"/>
          <p:nvPr/>
        </p:nvSpPr>
        <p:spPr>
          <a:xfrm>
            <a:off x="4258291" y="3819962"/>
            <a:ext cx="203575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93616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C7FBE3-8E2F-710E-FFDB-D285E4DDED13}"/>
              </a:ext>
            </a:extLst>
          </p:cNvPr>
          <p:cNvSpPr/>
          <p:nvPr/>
        </p:nvSpPr>
        <p:spPr>
          <a:xfrm>
            <a:off x="-304800" y="514813"/>
            <a:ext cx="36910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AEF2D0-4C48-2111-B2CF-1CAB5D06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8" y="1698658"/>
            <a:ext cx="5347983" cy="2950805"/>
          </a:xfrm>
          <a:prstGeom prst="rect">
            <a:avLst/>
          </a:prstGeom>
          <a:ln w="38100" cap="sq">
            <a:solidFill>
              <a:srgbClr val="DEEAE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5CE6F2-8075-A5A1-1AA9-1FCE8445FAE7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C1E38-C000-2E3B-FB93-35F7508C4435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62C43-A8BF-FB17-FE6D-7C0B820AAF34}"/>
              </a:ext>
            </a:extLst>
          </p:cNvPr>
          <p:cNvSpPr txBox="1"/>
          <p:nvPr/>
        </p:nvSpPr>
        <p:spPr>
          <a:xfrm>
            <a:off x="1200303" y="5093371"/>
            <a:ext cx="453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최근 인스타그램 식물관련 해시태그 건수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A0D24-F8B6-8926-2D52-649EBA27F658}"/>
              </a:ext>
            </a:extLst>
          </p:cNvPr>
          <p:cNvSpPr txBox="1"/>
          <p:nvPr/>
        </p:nvSpPr>
        <p:spPr>
          <a:xfrm>
            <a:off x="4088253" y="4740612"/>
            <a:ext cx="2007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카카오뱅크 머니 트렌드</a:t>
            </a:r>
          </a:p>
        </p:txBody>
      </p:sp>
      <p:pic>
        <p:nvPicPr>
          <p:cNvPr id="17" name="그래픽 16" descr="수생 식물 단색으로 채워진">
            <a:extLst>
              <a:ext uri="{FF2B5EF4-FFF2-40B4-BE49-F238E27FC236}">
                <a16:creationId xmlns:a16="http://schemas.microsoft.com/office/drawing/2014/main" id="{3A19DCAC-39F8-6335-45F5-CE201DF63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1579" y="1811576"/>
            <a:ext cx="2837887" cy="2837887"/>
          </a:xfrm>
          <a:prstGeom prst="rect">
            <a:avLst/>
          </a:prstGeom>
        </p:spPr>
      </p:pic>
      <p:pic>
        <p:nvPicPr>
          <p:cNvPr id="18" name="그래픽 17" descr="수생 식물 단색으로 채워진">
            <a:extLst>
              <a:ext uri="{FF2B5EF4-FFF2-40B4-BE49-F238E27FC236}">
                <a16:creationId xmlns:a16="http://schemas.microsoft.com/office/drawing/2014/main" id="{200601FC-17FB-616A-C9ED-984761BD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346" y="2978626"/>
            <a:ext cx="1557919" cy="1557919"/>
          </a:xfrm>
          <a:prstGeom prst="rect">
            <a:avLst/>
          </a:prstGeom>
        </p:spPr>
      </p:pic>
      <p:pic>
        <p:nvPicPr>
          <p:cNvPr id="4" name="그래픽 3" descr="닫기 윤곽선">
            <a:extLst>
              <a:ext uri="{FF2B5EF4-FFF2-40B4-BE49-F238E27FC236}">
                <a16:creationId xmlns:a16="http://schemas.microsoft.com/office/drawing/2014/main" id="{2C6C7FEE-4C8C-4CD2-A68F-873CCDDEB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9466" y="2767892"/>
            <a:ext cx="2095254" cy="2095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7585F-46C8-8F2D-3CAD-D7F12AC486F4}"/>
              </a:ext>
            </a:extLst>
          </p:cNvPr>
          <p:cNvSpPr txBox="1"/>
          <p:nvPr/>
        </p:nvSpPr>
        <p:spPr>
          <a:xfrm>
            <a:off x="7665722" y="1329326"/>
            <a:ext cx="3430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식물을 키워본 경험 유무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C308F-5328-3C51-1EC4-EAC3E7D713B6}"/>
              </a:ext>
            </a:extLst>
          </p:cNvPr>
          <p:cNvSpPr txBox="1"/>
          <p:nvPr/>
        </p:nvSpPr>
        <p:spPr>
          <a:xfrm>
            <a:off x="8122828" y="4705676"/>
            <a:ext cx="148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66.2%</a:t>
            </a: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DE4D2-5155-EBB8-2587-5DFF75917EAF}"/>
              </a:ext>
            </a:extLst>
          </p:cNvPr>
          <p:cNvSpPr txBox="1"/>
          <p:nvPr/>
        </p:nvSpPr>
        <p:spPr>
          <a:xfrm>
            <a:off x="10194466" y="4679056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33.8%</a:t>
            </a: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없다</a:t>
            </a:r>
          </a:p>
        </p:txBody>
      </p:sp>
    </p:spTree>
    <p:extLst>
      <p:ext uri="{BB962C8B-B14F-4D97-AF65-F5344CB8AC3E}">
        <p14:creationId xmlns:p14="http://schemas.microsoft.com/office/powerpoint/2010/main" val="279170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C7FBE3-8E2F-710E-FFDB-D285E4DDED13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EBE7BF-B855-BF35-E7BA-CB749ED2A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1" y="2062249"/>
            <a:ext cx="4916191" cy="2692632"/>
          </a:xfrm>
          <a:prstGeom prst="rect">
            <a:avLst/>
          </a:prstGeom>
          <a:ln w="38100" cap="sq">
            <a:solidFill>
              <a:srgbClr val="DEEAE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13AB3C-6514-F037-D937-F67BA1B7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76" y="2371541"/>
            <a:ext cx="5565269" cy="2003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F0D01-1ED7-B600-43C2-16670C3754C3}"/>
              </a:ext>
            </a:extLst>
          </p:cNvPr>
          <p:cNvSpPr txBox="1"/>
          <p:nvPr/>
        </p:nvSpPr>
        <p:spPr>
          <a:xfrm>
            <a:off x="6543238" y="4923714"/>
            <a:ext cx="466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 이전 대비 식물 수요 증가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E95E1-0A18-C5CE-1A58-550957894621}"/>
              </a:ext>
            </a:extLst>
          </p:cNvPr>
          <p:cNvSpPr txBox="1"/>
          <p:nvPr/>
        </p:nvSpPr>
        <p:spPr>
          <a:xfrm>
            <a:off x="8876297" y="4231349"/>
            <a:ext cx="513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 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농사로 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빅데이터로 알아보는 반려식물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A60F5-9D23-80E2-5E19-4C9E5FBE3291}"/>
              </a:ext>
            </a:extLst>
          </p:cNvPr>
          <p:cNvSpPr txBox="1"/>
          <p:nvPr/>
        </p:nvSpPr>
        <p:spPr>
          <a:xfrm>
            <a:off x="2021112" y="493773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식물관련 매출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CFDDA-473A-E95B-B032-20BB002615FC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1BBAE-B724-1DDE-9448-130DA72C621C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</a:p>
        </p:txBody>
      </p:sp>
    </p:spTree>
    <p:extLst>
      <p:ext uri="{BB962C8B-B14F-4D97-AF65-F5344CB8AC3E}">
        <p14:creationId xmlns:p14="http://schemas.microsoft.com/office/powerpoint/2010/main" val="229414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C7FBE3-8E2F-710E-FFDB-D285E4DDED13}"/>
              </a:ext>
            </a:extLst>
          </p:cNvPr>
          <p:cNvSpPr/>
          <p:nvPr/>
        </p:nvSpPr>
        <p:spPr>
          <a:xfrm>
            <a:off x="-312666" y="514813"/>
            <a:ext cx="3698896" cy="914400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1D134-5DA5-9D9F-B23E-9CA899AFB606}"/>
              </a:ext>
            </a:extLst>
          </p:cNvPr>
          <p:cNvSpPr txBox="1"/>
          <p:nvPr/>
        </p:nvSpPr>
        <p:spPr>
          <a:xfrm>
            <a:off x="3566160" y="1118747"/>
            <a:ext cx="735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식물을 기르는 사람들에게 어려움 점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관리가 어려움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F5B76D-9915-5AB7-1072-66EEDCD0117B}"/>
              </a:ext>
            </a:extLst>
          </p:cNvPr>
          <p:cNvGrpSpPr/>
          <p:nvPr/>
        </p:nvGrpSpPr>
        <p:grpSpPr>
          <a:xfrm>
            <a:off x="3179752" y="1747971"/>
            <a:ext cx="7533568" cy="1561854"/>
            <a:chOff x="2296232" y="1786759"/>
            <a:chExt cx="8190270" cy="169800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48C0CED-989C-2EC3-2B30-0CDFF1FAE7DB}"/>
                </a:ext>
              </a:extLst>
            </p:cNvPr>
            <p:cNvGrpSpPr/>
            <p:nvPr/>
          </p:nvGrpSpPr>
          <p:grpSpPr>
            <a:xfrm>
              <a:off x="2487961" y="1786759"/>
              <a:ext cx="7806812" cy="955696"/>
              <a:chOff x="1102196" y="2275676"/>
              <a:chExt cx="7806812" cy="955696"/>
            </a:xfrm>
          </p:grpSpPr>
          <p:pic>
            <p:nvPicPr>
              <p:cNvPr id="9" name="그래픽 8" descr="물뿌리개 단색으로 채워진">
                <a:extLst>
                  <a:ext uri="{FF2B5EF4-FFF2-40B4-BE49-F238E27FC236}">
                    <a16:creationId xmlns:a16="http://schemas.microsoft.com/office/drawing/2014/main" id="{11CB083C-1464-6C9D-1888-8E6AD28B3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2196" y="227567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그래픽 10" descr="뿌리가 있는 식물 단색으로 채워진">
                <a:extLst>
                  <a:ext uri="{FF2B5EF4-FFF2-40B4-BE49-F238E27FC236}">
                    <a16:creationId xmlns:a16="http://schemas.microsoft.com/office/drawing/2014/main" id="{80A2C3F9-C5E3-3CB6-E451-AC54CD648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25299" y="23169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그래픽 12" descr="일 단색으로 채워진">
                <a:extLst>
                  <a:ext uri="{FF2B5EF4-FFF2-40B4-BE49-F238E27FC236}">
                    <a16:creationId xmlns:a16="http://schemas.microsoft.com/office/drawing/2014/main" id="{7285C35C-2D87-2A7B-0237-0CEF0DA0F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548402" y="23169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시드 패킷 단색으로 채워진">
                <a:extLst>
                  <a:ext uri="{FF2B5EF4-FFF2-40B4-BE49-F238E27FC236}">
                    <a16:creationId xmlns:a16="http://schemas.microsoft.com/office/drawing/2014/main" id="{E0AC9385-1152-556F-B60F-45FAF45EC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71505" y="227567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그래픽 16" descr="딱정벌레 단색으로 채워진">
                <a:extLst>
                  <a:ext uri="{FF2B5EF4-FFF2-40B4-BE49-F238E27FC236}">
                    <a16:creationId xmlns:a16="http://schemas.microsoft.com/office/drawing/2014/main" id="{4BF81130-A4A6-9D69-052A-6589F7F02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94608" y="227567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EB1F2A-A4DF-1812-A5D5-F1EAD776773E}"/>
                </a:ext>
              </a:extLst>
            </p:cNvPr>
            <p:cNvSpPr txBox="1"/>
            <p:nvPr/>
          </p:nvSpPr>
          <p:spPr>
            <a:xfrm>
              <a:off x="2296232" y="2838429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물 주기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32.3%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51EEC7-C1F1-69DA-26D9-11923F5369DD}"/>
                </a:ext>
              </a:extLst>
            </p:cNvPr>
            <p:cNvSpPr txBox="1"/>
            <p:nvPr/>
          </p:nvSpPr>
          <p:spPr>
            <a:xfrm>
              <a:off x="4019335" y="2795787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영양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23.6%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486864-B217-470F-AD00-6F48C60F667B}"/>
                </a:ext>
              </a:extLst>
            </p:cNvPr>
            <p:cNvSpPr txBox="1"/>
            <p:nvPr/>
          </p:nvSpPr>
          <p:spPr>
            <a:xfrm>
              <a:off x="7465541" y="2795787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토양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12.4%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F57FE9-C47B-6B87-61F9-EA32A00EFBDA}"/>
                </a:ext>
              </a:extLst>
            </p:cNvPr>
            <p:cNvSpPr txBox="1"/>
            <p:nvPr/>
          </p:nvSpPr>
          <p:spPr>
            <a:xfrm>
              <a:off x="5742438" y="2819891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햇빛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23%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D4236E-F88A-FE99-71BE-9897E4395600}"/>
                </a:ext>
              </a:extLst>
            </p:cNvPr>
            <p:cNvSpPr txBox="1"/>
            <p:nvPr/>
          </p:nvSpPr>
          <p:spPr>
            <a:xfrm>
              <a:off x="9188644" y="2836164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해충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8.7%</a:t>
              </a:r>
            </a:p>
          </p:txBody>
        </p:sp>
      </p:grpSp>
      <p:pic>
        <p:nvPicPr>
          <p:cNvPr id="7" name="그래픽 6" descr="정원 도구 단색으로 채워진">
            <a:extLst>
              <a:ext uri="{FF2B5EF4-FFF2-40B4-BE49-F238E27FC236}">
                <a16:creationId xmlns:a16="http://schemas.microsoft.com/office/drawing/2014/main" id="{6E19457B-999A-6688-94CA-1FC7ED5464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21397" y="4241153"/>
            <a:ext cx="2030545" cy="2030545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E4DE99D-4078-730E-0835-1C83A24EDFC7}"/>
              </a:ext>
            </a:extLst>
          </p:cNvPr>
          <p:cNvSpPr/>
          <p:nvPr/>
        </p:nvSpPr>
        <p:spPr>
          <a:xfrm>
            <a:off x="527436" y="3913143"/>
            <a:ext cx="8424585" cy="2246357"/>
          </a:xfrm>
          <a:prstGeom prst="wedgeRoundRectCallout">
            <a:avLst>
              <a:gd name="adj1" fmla="val 54864"/>
              <a:gd name="adj2" fmla="val 21342"/>
              <a:gd name="adj3" fmla="val 16667"/>
            </a:avLst>
          </a:prstGeom>
          <a:solidFill>
            <a:srgbClr val="DEEAE1"/>
          </a:solidFill>
          <a:ln>
            <a:solidFill>
              <a:srgbClr val="DEE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B3976-61CB-7360-9D8E-9208E76F767D}"/>
              </a:ext>
            </a:extLst>
          </p:cNvPr>
          <p:cNvSpPr txBox="1"/>
          <p:nvPr/>
        </p:nvSpPr>
        <p:spPr>
          <a:xfrm>
            <a:off x="867911" y="4132975"/>
            <a:ext cx="4371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 관리 제품을 구매 하지 않는 이유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DEE98-5BAD-A1D8-77AD-8D5A72E857FF}"/>
              </a:ext>
            </a:extLst>
          </p:cNvPr>
          <p:cNvSpPr txBox="1"/>
          <p:nvPr/>
        </p:nvSpPr>
        <p:spPr>
          <a:xfrm>
            <a:off x="560511" y="5380468"/>
            <a:ext cx="2256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무엇을 살지 몰라서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48.9%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27EA48-B30B-585B-529F-9511A312DDFF}"/>
              </a:ext>
            </a:extLst>
          </p:cNvPr>
          <p:cNvSpPr txBox="1"/>
          <p:nvPr/>
        </p:nvSpPr>
        <p:spPr>
          <a:xfrm>
            <a:off x="2448232" y="5380468"/>
            <a:ext cx="223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필요성을 못 느껴서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33.3%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2B01F1-0068-0257-41CA-8C953812D1CD}"/>
              </a:ext>
            </a:extLst>
          </p:cNvPr>
          <p:cNvSpPr txBox="1"/>
          <p:nvPr/>
        </p:nvSpPr>
        <p:spPr>
          <a:xfrm>
            <a:off x="4470603" y="5380468"/>
            <a:ext cx="262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좋은 제품을 못 찾아서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13.3%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11CC4C-BD7F-92B9-65D8-F9BE0316CE02}"/>
              </a:ext>
            </a:extLst>
          </p:cNvPr>
          <p:cNvSpPr txBox="1"/>
          <p:nvPr/>
        </p:nvSpPr>
        <p:spPr>
          <a:xfrm>
            <a:off x="6605547" y="5380468"/>
            <a:ext cx="223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재정 부담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4.4%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AE995F-74DE-7FF7-F11C-75879987881B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733CC-7ADE-0BD3-641E-2E90B2C02663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</a:p>
        </p:txBody>
      </p:sp>
      <p:pic>
        <p:nvPicPr>
          <p:cNvPr id="10" name="그래픽 9" descr="물음표 단색으로 채워진">
            <a:extLst>
              <a:ext uri="{FF2B5EF4-FFF2-40B4-BE49-F238E27FC236}">
                <a16:creationId xmlns:a16="http://schemas.microsoft.com/office/drawing/2014/main" id="{2E1FFF60-764B-7C11-E1C9-450BDAEF6E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5470" y="4580065"/>
            <a:ext cx="800403" cy="800403"/>
          </a:xfrm>
          <a:prstGeom prst="rect">
            <a:avLst/>
          </a:prstGeom>
        </p:spPr>
      </p:pic>
      <p:pic>
        <p:nvPicPr>
          <p:cNvPr id="21" name="그래픽 20" descr="닫기 단색으로 채워진">
            <a:extLst>
              <a:ext uri="{FF2B5EF4-FFF2-40B4-BE49-F238E27FC236}">
                <a16:creationId xmlns:a16="http://schemas.microsoft.com/office/drawing/2014/main" id="{10871223-5656-EBB4-18F7-34089125B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2828" y="4602441"/>
            <a:ext cx="755650" cy="755650"/>
          </a:xfrm>
          <a:prstGeom prst="rect">
            <a:avLst/>
          </a:prstGeom>
        </p:spPr>
      </p:pic>
      <p:pic>
        <p:nvPicPr>
          <p:cNvPr id="33" name="그래픽 32" descr="동전 단색으로 채워진">
            <a:extLst>
              <a:ext uri="{FF2B5EF4-FFF2-40B4-BE49-F238E27FC236}">
                <a16:creationId xmlns:a16="http://schemas.microsoft.com/office/drawing/2014/main" id="{934307C0-41C6-5F57-35DC-A2452F1961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29050" y="4602441"/>
            <a:ext cx="710838" cy="710838"/>
          </a:xfrm>
          <a:prstGeom prst="rect">
            <a:avLst/>
          </a:prstGeom>
        </p:spPr>
      </p:pic>
      <p:pic>
        <p:nvPicPr>
          <p:cNvPr id="42" name="그래픽 41" descr="버킷과 삽 단색으로 채워진">
            <a:extLst>
              <a:ext uri="{FF2B5EF4-FFF2-40B4-BE49-F238E27FC236}">
                <a16:creationId xmlns:a16="http://schemas.microsoft.com/office/drawing/2014/main" id="{915E9DDA-F759-0DB9-2143-16998999E2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9991" y="4602441"/>
            <a:ext cx="800403" cy="800403"/>
          </a:xfrm>
          <a:prstGeom prst="rect">
            <a:avLst/>
          </a:prstGeom>
        </p:spPr>
      </p:pic>
      <p:pic>
        <p:nvPicPr>
          <p:cNvPr id="44" name="그래픽 43" descr="닫기 윤곽선">
            <a:extLst>
              <a:ext uri="{FF2B5EF4-FFF2-40B4-BE49-F238E27FC236}">
                <a16:creationId xmlns:a16="http://schemas.microsoft.com/office/drawing/2014/main" id="{3E34750A-A845-C130-5FBA-36C73EFD41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52737" y="4545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0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96111F-C11E-2F08-27C5-8FD59FF63F58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F3E43AB0-B81C-E50F-1A1B-B509199D8AC5}"/>
              </a:ext>
            </a:extLst>
          </p:cNvPr>
          <p:cNvSpPr/>
          <p:nvPr/>
        </p:nvSpPr>
        <p:spPr>
          <a:xfrm>
            <a:off x="4449440" y="2019804"/>
            <a:ext cx="6577659" cy="3032851"/>
          </a:xfrm>
          <a:prstGeom prst="wedgeRoundRectCallout">
            <a:avLst>
              <a:gd name="adj1" fmla="val -59634"/>
              <a:gd name="adj2" fmla="val -8541"/>
              <a:gd name="adj3" fmla="val 16667"/>
            </a:avLst>
          </a:prstGeom>
          <a:solidFill>
            <a:srgbClr val="DEEAE1"/>
          </a:solidFill>
          <a:ln>
            <a:solidFill>
              <a:srgbClr val="DEE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6AE2B26-EADA-C3E4-BBD8-ADA2BB2766AA}"/>
              </a:ext>
            </a:extLst>
          </p:cNvPr>
          <p:cNvGrpSpPr/>
          <p:nvPr/>
        </p:nvGrpSpPr>
        <p:grpSpPr>
          <a:xfrm>
            <a:off x="952561" y="2220400"/>
            <a:ext cx="3383465" cy="3533713"/>
            <a:chOff x="1282926" y="3327236"/>
            <a:chExt cx="2531230" cy="2430349"/>
          </a:xfrm>
        </p:grpSpPr>
        <p:pic>
          <p:nvPicPr>
            <p:cNvPr id="28" name="그래픽 27" descr="머리를 묶은 여자">
              <a:extLst>
                <a:ext uri="{FF2B5EF4-FFF2-40B4-BE49-F238E27FC236}">
                  <a16:creationId xmlns:a16="http://schemas.microsoft.com/office/drawing/2014/main" id="{60A5C2CF-52F7-39E2-86F7-957E7C662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1016" y="3327236"/>
              <a:ext cx="1069006" cy="1055643"/>
            </a:xfrm>
            <a:prstGeom prst="rect">
              <a:avLst/>
            </a:prstGeom>
          </p:spPr>
        </p:pic>
        <p:pic>
          <p:nvPicPr>
            <p:cNvPr id="22" name="그래픽 21" descr="손을 든 여자">
              <a:extLst>
                <a:ext uri="{FF2B5EF4-FFF2-40B4-BE49-F238E27FC236}">
                  <a16:creationId xmlns:a16="http://schemas.microsoft.com/office/drawing/2014/main" id="{0074274F-2771-BD0F-B77B-C580806F3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926" y="4170844"/>
              <a:ext cx="2531230" cy="1586741"/>
            </a:xfrm>
            <a:prstGeom prst="rect">
              <a:avLst/>
            </a:prstGeom>
          </p:spPr>
        </p:pic>
        <p:pic>
          <p:nvPicPr>
            <p:cNvPr id="26" name="그래픽 25" descr="우는 얼굴">
              <a:extLst>
                <a:ext uri="{FF2B5EF4-FFF2-40B4-BE49-F238E27FC236}">
                  <a16:creationId xmlns:a16="http://schemas.microsoft.com/office/drawing/2014/main" id="{52816151-CF8E-A91C-C8F7-4AF54E5D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5519" y="3742301"/>
              <a:ext cx="489911" cy="48991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BD46B-D5F1-69CC-F9E0-A2F5A4CBC794}"/>
              </a:ext>
            </a:extLst>
          </p:cNvPr>
          <p:cNvGrpSpPr/>
          <p:nvPr/>
        </p:nvGrpSpPr>
        <p:grpSpPr>
          <a:xfrm>
            <a:off x="5653565" y="2233039"/>
            <a:ext cx="4721492" cy="2651628"/>
            <a:chOff x="5747760" y="2275049"/>
            <a:chExt cx="3915683" cy="203449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15FBE1-24B3-EF5F-6D42-8561B98E9D7C}"/>
                </a:ext>
              </a:extLst>
            </p:cNvPr>
            <p:cNvSpPr txBox="1"/>
            <p:nvPr/>
          </p:nvSpPr>
          <p:spPr>
            <a:xfrm>
              <a:off x="5747760" y="2275049"/>
              <a:ext cx="3725256" cy="354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43.3%  </a:t>
              </a:r>
              <a:r>
                <a:rPr lang="ko-KR" altLang="en-US" sz="2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관리 방법을 몰라서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839768-6778-7913-C06E-32478E712DBE}"/>
                </a:ext>
              </a:extLst>
            </p:cNvPr>
            <p:cNvSpPr txBox="1"/>
            <p:nvPr/>
          </p:nvSpPr>
          <p:spPr>
            <a:xfrm>
              <a:off x="5787267" y="2684853"/>
              <a:ext cx="3610405" cy="28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26.7% 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벌레가 꼬일 까봐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9833F1-183F-3D16-900D-F1D654635D43}"/>
                </a:ext>
              </a:extLst>
            </p:cNvPr>
            <p:cNvSpPr txBox="1"/>
            <p:nvPr/>
          </p:nvSpPr>
          <p:spPr>
            <a:xfrm>
              <a:off x="5787267" y="3080393"/>
              <a:ext cx="3876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22.2% 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어떤 식물을 키울지 몰라서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FE4F1A-3CE9-2E12-8D00-12B75C235FD0}"/>
                </a:ext>
              </a:extLst>
            </p:cNvPr>
            <p:cNvSpPr txBox="1"/>
            <p:nvPr/>
          </p:nvSpPr>
          <p:spPr>
            <a:xfrm>
              <a:off x="5787267" y="3505311"/>
              <a:ext cx="3837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4.4%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식물 효과에 믿음이 안 가서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F0F9EE-45D3-35EC-AD22-1B61A4A51A27}"/>
                </a:ext>
              </a:extLst>
            </p:cNvPr>
            <p:cNvSpPr txBox="1"/>
            <p:nvPr/>
          </p:nvSpPr>
          <p:spPr>
            <a:xfrm>
              <a:off x="5787267" y="3940212"/>
              <a:ext cx="3610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3.3% 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가격 부담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9C5ECF4-988E-A32A-2E16-BFE79668D4AC}"/>
              </a:ext>
            </a:extLst>
          </p:cNvPr>
          <p:cNvSpPr txBox="1"/>
          <p:nvPr/>
        </p:nvSpPr>
        <p:spPr>
          <a:xfrm>
            <a:off x="5539494" y="1485692"/>
            <a:ext cx="5114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구입을 망설이는 이유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EBD43A-1554-6EA7-9CD1-AE553DA503C8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2914F-4097-0218-023A-852D44778E6E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</a:p>
        </p:txBody>
      </p:sp>
    </p:spTree>
    <p:extLst>
      <p:ext uri="{BB962C8B-B14F-4D97-AF65-F5344CB8AC3E}">
        <p14:creationId xmlns:p14="http://schemas.microsoft.com/office/powerpoint/2010/main" val="159022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D10CCA-97DE-8726-845B-61E870F795AB}"/>
              </a:ext>
            </a:extLst>
          </p:cNvPr>
          <p:cNvGrpSpPr/>
          <p:nvPr/>
        </p:nvGrpSpPr>
        <p:grpSpPr>
          <a:xfrm>
            <a:off x="1349399" y="2007992"/>
            <a:ext cx="2395138" cy="3299215"/>
            <a:chOff x="8222447" y="1878602"/>
            <a:chExt cx="2395138" cy="329921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0BCF9E9-7F87-AE5B-4AB3-07516E20DBEA}"/>
                </a:ext>
              </a:extLst>
            </p:cNvPr>
            <p:cNvSpPr/>
            <p:nvPr/>
          </p:nvSpPr>
          <p:spPr>
            <a:xfrm>
              <a:off x="8222447" y="1878602"/>
              <a:ext cx="2395138" cy="3299215"/>
            </a:xfrm>
            <a:prstGeom prst="roundRect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래픽 18" descr="엄지척 기호 단색으로 채워진">
              <a:extLst>
                <a:ext uri="{FF2B5EF4-FFF2-40B4-BE49-F238E27FC236}">
                  <a16:creationId xmlns:a16="http://schemas.microsoft.com/office/drawing/2014/main" id="{76F5D659-2058-1950-0526-453E337CA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1342" y="2107634"/>
              <a:ext cx="963854" cy="963854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C7FBE3-8E2F-710E-FFDB-D285E4DDED13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70D61B-1572-0065-762C-ED606EA01B12}"/>
              </a:ext>
            </a:extLst>
          </p:cNvPr>
          <p:cNvGrpSpPr/>
          <p:nvPr/>
        </p:nvGrpSpPr>
        <p:grpSpPr>
          <a:xfrm>
            <a:off x="4928967" y="1977452"/>
            <a:ext cx="2395138" cy="3299215"/>
            <a:chOff x="1463041" y="1880419"/>
            <a:chExt cx="2395138" cy="329921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56DF9AE-3478-4A60-8BA7-C0468EEA653D}"/>
                </a:ext>
              </a:extLst>
            </p:cNvPr>
            <p:cNvSpPr/>
            <p:nvPr/>
          </p:nvSpPr>
          <p:spPr>
            <a:xfrm>
              <a:off x="1463041" y="1880419"/>
              <a:ext cx="2395138" cy="3299215"/>
            </a:xfrm>
            <a:prstGeom prst="roundRect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래픽 6" descr="수생 식물 단색으로 채워진">
              <a:extLst>
                <a:ext uri="{FF2B5EF4-FFF2-40B4-BE49-F238E27FC236}">
                  <a16:creationId xmlns:a16="http://schemas.microsoft.com/office/drawing/2014/main" id="{14D6C60F-799D-1952-BF46-4EEB8BD3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9187" y="2139991"/>
              <a:ext cx="1086956" cy="108695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589E40-88EE-7CBF-D3BA-5B3467AB767D}"/>
              </a:ext>
            </a:extLst>
          </p:cNvPr>
          <p:cNvGrpSpPr/>
          <p:nvPr/>
        </p:nvGrpSpPr>
        <p:grpSpPr>
          <a:xfrm>
            <a:off x="8508535" y="1977452"/>
            <a:ext cx="2395138" cy="3299215"/>
            <a:chOff x="4898430" y="1880418"/>
            <a:chExt cx="2395138" cy="329921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E6EE6A9-165E-397E-C3C8-91521FE7DB09}"/>
                </a:ext>
              </a:extLst>
            </p:cNvPr>
            <p:cNvSpPr/>
            <p:nvPr/>
          </p:nvSpPr>
          <p:spPr>
            <a:xfrm>
              <a:off x="4898430" y="1880418"/>
              <a:ext cx="2395138" cy="3299215"/>
            </a:xfrm>
            <a:prstGeom prst="roundRect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 descr="식물을 든 펼친 손 단색으로 채워진">
              <a:extLst>
                <a:ext uri="{FF2B5EF4-FFF2-40B4-BE49-F238E27FC236}">
                  <a16:creationId xmlns:a16="http://schemas.microsoft.com/office/drawing/2014/main" id="{C2F51987-8119-3FC1-5276-A7162833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76118" y="2187185"/>
              <a:ext cx="1039761" cy="103976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A662E0-2293-D599-91A1-945AB54890CC}"/>
              </a:ext>
            </a:extLst>
          </p:cNvPr>
          <p:cNvSpPr txBox="1"/>
          <p:nvPr/>
        </p:nvSpPr>
        <p:spPr>
          <a:xfrm>
            <a:off x="8800059" y="3607711"/>
            <a:ext cx="1812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식물정보와 원예용품 정보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044D7-DF8C-3E36-513D-4A88E2BC2244}"/>
              </a:ext>
            </a:extLst>
          </p:cNvPr>
          <p:cNvSpPr txBox="1"/>
          <p:nvPr/>
        </p:nvSpPr>
        <p:spPr>
          <a:xfrm>
            <a:off x="1634434" y="3607711"/>
            <a:ext cx="187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초보자가 기르면 좋은 식물 추천을 통해 쉽게 식물을 접함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74768-B454-A975-EFBC-D74996325188}"/>
              </a:ext>
            </a:extLst>
          </p:cNvPr>
          <p:cNvSpPr txBox="1"/>
          <p:nvPr/>
        </p:nvSpPr>
        <p:spPr>
          <a:xfrm>
            <a:off x="3132148" y="5522412"/>
            <a:ext cx="57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 기초 지식과 관리법을 보다 쉽게 접근 가능으로 인한 </a:t>
            </a:r>
            <a:r>
              <a:rPr lang="ko-KR" altLang="en-US" sz="2400" dirty="0">
                <a:solidFill>
                  <a:srgbClr val="6C987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반려 식물 인구 증가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53703-2CD6-F0AA-A478-3FA1042ADB85}"/>
              </a:ext>
            </a:extLst>
          </p:cNvPr>
          <p:cNvSpPr txBox="1"/>
          <p:nvPr/>
        </p:nvSpPr>
        <p:spPr>
          <a:xfrm>
            <a:off x="5310364" y="3657599"/>
            <a:ext cx="1737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식물마다 알기 쉬운 관리법 정보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14F316-9317-5244-071E-DCC161B56370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67F480-B4B9-D467-3C5C-50C510E23EF6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60459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F9177-8A50-0A16-B7B6-13BBD92BC87D}"/>
              </a:ext>
            </a:extLst>
          </p:cNvPr>
          <p:cNvSpPr txBox="1"/>
          <p:nvPr/>
        </p:nvSpPr>
        <p:spPr>
          <a:xfrm>
            <a:off x="4429192" y="2767280"/>
            <a:ext cx="6353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조사</a:t>
            </a:r>
          </a:p>
        </p:txBody>
      </p:sp>
    </p:spTree>
    <p:extLst>
      <p:ext uri="{BB962C8B-B14F-4D97-AF65-F5344CB8AC3E}">
        <p14:creationId xmlns:p14="http://schemas.microsoft.com/office/powerpoint/2010/main" val="170186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668</Words>
  <Application>Microsoft Office PowerPoint</Application>
  <PresentationFormat>와이드스크린</PresentationFormat>
  <Paragraphs>142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G마켓 산스 TTF Medium</vt:lpstr>
      <vt:lpstr>Arial</vt:lpstr>
      <vt:lpstr>맑은 고딕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정민</dc:creator>
  <cp:lastModifiedBy>9860</cp:lastModifiedBy>
  <cp:revision>31</cp:revision>
  <dcterms:created xsi:type="dcterms:W3CDTF">2019-11-14T02:59:43Z</dcterms:created>
  <dcterms:modified xsi:type="dcterms:W3CDTF">2022-07-18T00:42:36Z</dcterms:modified>
</cp:coreProperties>
</file>